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5"/>
  </p:sldMasterIdLst>
  <p:notesMasterIdLst>
    <p:notesMasterId r:id="rId72"/>
  </p:notesMasterIdLst>
  <p:handoutMasterIdLst>
    <p:handoutMasterId r:id="rId73"/>
  </p:handoutMasterIdLst>
  <p:sldIdLst>
    <p:sldId id="279" r:id="rId6"/>
    <p:sldId id="333" r:id="rId7"/>
    <p:sldId id="334" r:id="rId8"/>
    <p:sldId id="280" r:id="rId9"/>
    <p:sldId id="281" r:id="rId10"/>
    <p:sldId id="282" r:id="rId11"/>
    <p:sldId id="283" r:id="rId12"/>
    <p:sldId id="284" r:id="rId13"/>
    <p:sldId id="285" r:id="rId14"/>
    <p:sldId id="286" r:id="rId15"/>
    <p:sldId id="287" r:id="rId16"/>
    <p:sldId id="288" r:id="rId17"/>
    <p:sldId id="289" r:id="rId18"/>
    <p:sldId id="290" r:id="rId19"/>
    <p:sldId id="291" r:id="rId20"/>
    <p:sldId id="292" r:id="rId21"/>
    <p:sldId id="293" r:id="rId22"/>
    <p:sldId id="294" r:id="rId23"/>
    <p:sldId id="295" r:id="rId24"/>
    <p:sldId id="296" r:id="rId25"/>
    <p:sldId id="297" r:id="rId26"/>
    <p:sldId id="298" r:id="rId27"/>
    <p:sldId id="299" r:id="rId28"/>
    <p:sldId id="300" r:id="rId29"/>
    <p:sldId id="301" r:id="rId30"/>
    <p:sldId id="302" r:id="rId31"/>
    <p:sldId id="303" r:id="rId32"/>
    <p:sldId id="304" r:id="rId33"/>
    <p:sldId id="305" r:id="rId34"/>
    <p:sldId id="306" r:id="rId35"/>
    <p:sldId id="307" r:id="rId36"/>
    <p:sldId id="308" r:id="rId37"/>
    <p:sldId id="309" r:id="rId38"/>
    <p:sldId id="310" r:id="rId39"/>
    <p:sldId id="311" r:id="rId40"/>
    <p:sldId id="312" r:id="rId41"/>
    <p:sldId id="313" r:id="rId42"/>
    <p:sldId id="314" r:id="rId43"/>
    <p:sldId id="315" r:id="rId44"/>
    <p:sldId id="316" r:id="rId45"/>
    <p:sldId id="317" r:id="rId46"/>
    <p:sldId id="318" r:id="rId47"/>
    <p:sldId id="319" r:id="rId48"/>
    <p:sldId id="320" r:id="rId49"/>
    <p:sldId id="321" r:id="rId50"/>
    <p:sldId id="322" r:id="rId51"/>
    <p:sldId id="323" r:id="rId52"/>
    <p:sldId id="324" r:id="rId53"/>
    <p:sldId id="325" r:id="rId54"/>
    <p:sldId id="326" r:id="rId55"/>
    <p:sldId id="327" r:id="rId56"/>
    <p:sldId id="328" r:id="rId57"/>
    <p:sldId id="329" r:id="rId58"/>
    <p:sldId id="330" r:id="rId59"/>
    <p:sldId id="331" r:id="rId60"/>
    <p:sldId id="332" r:id="rId61"/>
    <p:sldId id="335" r:id="rId62"/>
    <p:sldId id="338" r:id="rId63"/>
    <p:sldId id="339" r:id="rId64"/>
    <p:sldId id="340" r:id="rId65"/>
    <p:sldId id="341" r:id="rId66"/>
    <p:sldId id="342" r:id="rId67"/>
    <p:sldId id="343" r:id="rId68"/>
    <p:sldId id="344" r:id="rId69"/>
    <p:sldId id="345" r:id="rId70"/>
    <p:sldId id="346" r:id="rId71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clrMode="bw" frameSlides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1E64"/>
    <a:srgbClr val="FF0000"/>
    <a:srgbClr val="FFFFCC"/>
    <a:srgbClr val="74001E"/>
    <a:srgbClr val="9F002D"/>
    <a:srgbClr val="4C2710"/>
    <a:srgbClr val="87451D"/>
    <a:srgbClr val="1F100B"/>
    <a:srgbClr val="002100"/>
    <a:srgbClr val="2E39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7743" autoAdjust="0"/>
    <p:restoredTop sz="69906" autoAdjust="0"/>
  </p:normalViewPr>
  <p:slideViewPr>
    <p:cSldViewPr>
      <p:cViewPr varScale="1">
        <p:scale>
          <a:sx n="82" d="100"/>
          <a:sy n="82" d="100"/>
        </p:scale>
        <p:origin x="846" y="96"/>
      </p:cViewPr>
      <p:guideLst>
        <p:guide orient="horz" pos="2160"/>
        <p:guide pos="2880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63" d="100"/>
          <a:sy n="63" d="100"/>
        </p:scale>
        <p:origin x="3120" y="5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66" Type="http://schemas.openxmlformats.org/officeDocument/2006/relationships/slide" Target="slides/slide61.xml"/><Relationship Id="rId7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61" Type="http://schemas.openxmlformats.org/officeDocument/2006/relationships/slide" Target="slides/slide56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openxmlformats.org/officeDocument/2006/relationships/tableStyles" Target="tableStyles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handoutMaster" Target="handoutMasters/handoutMaster1.xml"/><Relationship Id="rId78" Type="http://schemas.microsoft.com/office/2015/10/relationships/revisionInfo" Target="revisionInfo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theme" Target="theme/theme1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2" Type="http://schemas.openxmlformats.org/officeDocument/2006/relationships/customXml" Target="../customXml/item2.xml"/><Relationship Id="rId29" Type="http://schemas.openxmlformats.org/officeDocument/2006/relationships/slide" Target="slides/slide2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632960" cy="32004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r>
              <a:rPr lang="en-US"/>
              <a:t>0x - Lecture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714240" y="0"/>
            <a:ext cx="2599267" cy="32004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r>
              <a:rPr lang="en-US"/>
              <a:t>v1.0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281160"/>
            <a:ext cx="3901440" cy="318374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r>
              <a:rPr lang="en-US" dirty="0"/>
              <a:t>© 2017 Critical Path Training, LLC - All Rights Reserved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281160"/>
            <a:ext cx="3169920" cy="318374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r>
              <a:rPr lang="en-US" dirty="0"/>
              <a:t>0x-</a:t>
            </a:r>
            <a:fld id="{E8376170-4F0A-4BF6-8C2A-9A4A018256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029146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" units="cm"/>
          <inkml:channel name="Y" type="integer" max="864" units="cm"/>
          <inkml:channel name="T" type="integer" max="2.14748E9" units="dev"/>
        </inkml:traceFormat>
        <inkml:channelProperties>
          <inkml:channelProperty channel="X" name="resolution" value="44.65116" units="1/cm"/>
          <inkml:channelProperty channel="Y" name="resolution" value="44.53608" units="1/cm"/>
          <inkml:channelProperty channel="T" name="resolution" value="1" units="1/dev"/>
        </inkml:channelProperties>
      </inkml:inkSource>
      <inkml:timestamp xml:id="ts0" timeString="2018-04-24T14:32:18.3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16316 4251 0</inkml:trace>
</inkml:ink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96963" y="479425"/>
            <a:ext cx="5121275" cy="384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451642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module teaches students how to implement Power BI embedding using the Power BI Service API together with the Power </a:t>
            </a:r>
            <a:r>
              <a:rPr lang="en-US"/>
              <a:t>BI JavaScript API.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3418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96963" y="479425"/>
            <a:ext cx="5121275" cy="384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sz="2400" dirty="0"/>
              <a:t>You can think of the Power BI service as the heart and sole of the </a:t>
            </a:r>
            <a:r>
              <a:rPr lang="en-US" sz="2000" dirty="0"/>
              <a:t>Power BI platform. Subscribed</a:t>
            </a:r>
            <a:r>
              <a:rPr lang="en-US" sz="2000" baseline="0" dirty="0"/>
              <a:t> users</a:t>
            </a:r>
            <a:r>
              <a:rPr lang="en-US" sz="2000" dirty="0"/>
              <a:t> access the</a:t>
            </a:r>
            <a:r>
              <a:rPr lang="en-US" sz="2000" baseline="0" dirty="0"/>
              <a:t> Power BI service using any modern browser </a:t>
            </a:r>
            <a:r>
              <a:rPr lang="en-US" sz="2000" dirty="0"/>
              <a:t>through its primary URL which is </a:t>
            </a:r>
            <a:r>
              <a:rPr lang="en-US" sz="2000" dirty="0">
                <a:hlinkClick r:id="rId3"/>
              </a:rPr>
              <a:t>https://app.powerbi.com</a:t>
            </a:r>
            <a:r>
              <a:rPr lang="en-US" sz="2000" dirty="0"/>
              <a:t>. Once a user</a:t>
            </a:r>
            <a:r>
              <a:rPr lang="en-US" sz="2000" baseline="0" dirty="0"/>
              <a:t> has been authenticated against the common endpoint of </a:t>
            </a:r>
            <a:r>
              <a:rPr lang="en-US" sz="2000" dirty="0">
                <a:hlinkClick r:id="rId3"/>
              </a:rPr>
              <a:t>https://app.powerbi.com</a:t>
            </a:r>
            <a:r>
              <a:rPr lang="en-US" sz="2000" dirty="0"/>
              <a:t>, the users is then connected to the Azure data center which</a:t>
            </a:r>
            <a:r>
              <a:rPr lang="en-US" sz="2000" baseline="0" dirty="0"/>
              <a:t> hosts the user’s Power BI workspaces. 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Using the browser, a Power BI</a:t>
            </a:r>
            <a:r>
              <a:rPr lang="en-US" sz="2000" baseline="0" dirty="0"/>
              <a:t> subscriber can view dashboard and interactive reports. The browser-based experience of the Power BI service also provides </a:t>
            </a:r>
            <a:r>
              <a:rPr lang="en-US" sz="2000" dirty="0"/>
              <a:t>support to import datasets and to create reports and dashboards.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364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96963" y="479425"/>
            <a:ext cx="5121275" cy="384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604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96963" y="479425"/>
            <a:ext cx="5121275" cy="384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312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96963" y="479425"/>
            <a:ext cx="5121275" cy="384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3817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96963" y="479425"/>
            <a:ext cx="5121275" cy="384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009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7296"/>
            <a:ext cx="9144000" cy="471830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228600" y="457200"/>
            <a:ext cx="8763000" cy="1066800"/>
          </a:xfrm>
        </p:spPr>
        <p:txBody>
          <a:bodyPr anchor="ctr" anchorCtr="0"/>
          <a:lstStyle>
            <a:lvl1pPr algn="l">
              <a:defRPr sz="2800" baseline="0">
                <a:solidFill>
                  <a:srgbClr val="1F100B"/>
                </a:solidFill>
              </a:defRPr>
            </a:lvl1pPr>
          </a:lstStyle>
          <a:p>
            <a:r>
              <a:rPr lang="en-US" dirty="0"/>
              <a:t>Slide Deck Title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9144000" cy="30480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0" y="1905000"/>
            <a:ext cx="9144000" cy="152400"/>
          </a:xfrm>
          <a:prstGeom prst="rect">
            <a:avLst/>
          </a:prstGeom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5223484"/>
            <a:ext cx="1752600" cy="1253515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6400800"/>
            <a:ext cx="9144000" cy="152400"/>
          </a:xfrm>
          <a:prstGeom prst="rect">
            <a:avLst/>
          </a:prstGeom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0" y="6553200"/>
            <a:ext cx="9144000" cy="30480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228600" y="1524000"/>
            <a:ext cx="8763000" cy="304800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100000"/>
              <a:buFont typeface="Wingdings" pitchFamily="2" charset="2"/>
              <a:buNone/>
              <a:defRPr lang="en-US" sz="1800" b="0" i="1" kern="1200" baseline="0" dirty="0" smtClean="0">
                <a:solidFill>
                  <a:srgbClr val="4C2710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Module Subtitle (optional)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2400" y="76200"/>
            <a:ext cx="8610600" cy="838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1000" y="1447800"/>
            <a:ext cx="8382000" cy="5181600"/>
          </a:xfrm>
        </p:spPr>
        <p:txBody>
          <a:bodyPr/>
          <a:lstStyle>
            <a:lvl1pPr marL="347663" indent="-347663">
              <a:spcBef>
                <a:spcPts val="600"/>
              </a:spcBef>
              <a:spcAft>
                <a:spcPts val="200"/>
              </a:spcAft>
              <a:buFont typeface="Arial" pitchFamily="34" charset="0"/>
              <a:buChar char="•"/>
              <a:defRPr>
                <a:latin typeface="+mn-lt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>
                <a:latin typeface="+mn-lt"/>
              </a:defRPr>
            </a:lvl2pPr>
            <a:lvl3pPr marL="1022350" indent="-342900">
              <a:buFont typeface="Arial" pitchFamily="34" charset="0"/>
              <a:buChar char="•"/>
              <a:defRPr b="0">
                <a:latin typeface="+mn-lt"/>
              </a:defRPr>
            </a:lvl3pPr>
            <a:lvl4pPr marL="968375" indent="-285750">
              <a:buFont typeface="Arial" pitchFamily="34" charset="0"/>
              <a:buChar char="•"/>
              <a:defRPr/>
            </a:lvl4pPr>
            <a:lvl5pPr marL="965200" indent="-285750">
              <a:buFont typeface="Arial" pitchFamily="34" charset="0"/>
              <a:buChar char="•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1"/>
          </p:nvPr>
        </p:nvSpPr>
        <p:spPr>
          <a:xfrm>
            <a:off x="457200" y="1600200"/>
            <a:ext cx="8229600" cy="4953000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 Layout"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80"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 bwMode="invGray">
          <a:xfrm>
            <a:off x="7162800" y="457200"/>
            <a:ext cx="2133600" cy="685800"/>
            <a:chOff x="7162800" y="1600200"/>
            <a:chExt cx="2133600" cy="685800"/>
          </a:xfrm>
        </p:grpSpPr>
        <p:sp>
          <p:nvSpPr>
            <p:cNvPr id="8" name="Rounded Rectangle 7"/>
            <p:cNvSpPr/>
            <p:nvPr userDrawn="1"/>
          </p:nvSpPr>
          <p:spPr bwMode="invGray">
            <a:xfrm>
              <a:off x="7162800" y="1600200"/>
              <a:ext cx="2133600" cy="6858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 userDrawn="1"/>
          </p:nvSpPr>
          <p:spPr bwMode="invGray">
            <a:xfrm>
              <a:off x="7467600" y="1676400"/>
              <a:ext cx="14478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 extrusionH="25400" contourW="8890">
                <a:bevelT w="38100" h="31750"/>
                <a:contourClr>
                  <a:schemeClr val="accent2">
                    <a:shade val="75000"/>
                  </a:schemeClr>
                </a:contourClr>
              </a:sp3d>
            </a:bodyPr>
            <a:lstStyle/>
            <a:p>
              <a:r>
                <a:rPr lang="en-US" sz="3200" b="1" cap="none" spc="0" dirty="0">
                  <a:ln w="11430"/>
                  <a:gradFill>
                    <a:gsLst>
                      <a:gs pos="0">
                        <a:schemeClr val="accent2">
                          <a:tint val="70000"/>
                          <a:satMod val="245000"/>
                        </a:schemeClr>
                      </a:gs>
                      <a:gs pos="75000">
                        <a:schemeClr val="accent2">
                          <a:tint val="90000"/>
                          <a:shade val="60000"/>
                          <a:satMod val="240000"/>
                        </a:schemeClr>
                      </a:gs>
                      <a:gs pos="100000">
                        <a:schemeClr val="accent2">
                          <a:tint val="100000"/>
                          <a:shade val="50000"/>
                          <a:satMod val="240000"/>
                        </a:schemeClr>
                      </a:gs>
                    </a:gsLst>
                    <a:lin ang="5400000"/>
                  </a:gradFill>
                  <a:effectLst>
                    <a:outerShdw blurRad="50800" dist="39000" dir="5460000" algn="tl">
                      <a:srgbClr val="000000">
                        <a:alpha val="38000"/>
                      </a:srgbClr>
                    </a:outerShdw>
                  </a:effectLst>
                </a:rPr>
                <a:t>DEMO</a:t>
              </a:r>
            </a:p>
          </p:txBody>
        </p:sp>
      </p:grpSp>
      <p:sp>
        <p:nvSpPr>
          <p:cNvPr id="10" name="Rounded Rectangle 9"/>
          <p:cNvSpPr/>
          <p:nvPr userDrawn="1"/>
        </p:nvSpPr>
        <p:spPr bwMode="invGray">
          <a:xfrm>
            <a:off x="-152400" y="4495800"/>
            <a:ext cx="6781800" cy="1143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 bwMode="invGray">
          <a:xfrm>
            <a:off x="152400" y="4572000"/>
            <a:ext cx="6324600" cy="990600"/>
          </a:xfrm>
        </p:spPr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dirty="0"/>
              <a:t>Demo Title</a:t>
            </a:r>
          </a:p>
        </p:txBody>
      </p:sp>
    </p:spTree>
    <p:extLst>
      <p:ext uri="{BB962C8B-B14F-4D97-AF65-F5344CB8AC3E}">
        <p14:creationId xmlns:p14="http://schemas.microsoft.com/office/powerpoint/2010/main" val="2389887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381678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black">
          <a:xfrm>
            <a:off x="0" y="0"/>
            <a:ext cx="9144000" cy="990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152400" y="76200"/>
            <a:ext cx="8610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Slide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447800"/>
            <a:ext cx="8382000" cy="518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Rectangle 12"/>
          <p:cNvSpPr/>
          <p:nvPr/>
        </p:nvSpPr>
        <p:spPr bwMode="hidden">
          <a:xfrm>
            <a:off x="0" y="990600"/>
            <a:ext cx="9144000" cy="45719"/>
          </a:xfrm>
          <a:prstGeom prst="rect">
            <a:avLst/>
          </a:prstGeom>
          <a:solidFill>
            <a:srgbClr val="9F00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0" y="6812280"/>
            <a:ext cx="9144000" cy="45720"/>
          </a:xfrm>
          <a:prstGeom prst="rect">
            <a:avLst/>
          </a:prstGeom>
          <a:solidFill>
            <a:srgbClr val="9F00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 bwMode="hidden">
          <a:xfrm>
            <a:off x="9098281" y="990600"/>
            <a:ext cx="45719" cy="5867400"/>
          </a:xfrm>
          <a:prstGeom prst="rect">
            <a:avLst/>
          </a:prstGeom>
          <a:solidFill>
            <a:srgbClr val="9F00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 bwMode="hidden">
          <a:xfrm>
            <a:off x="0" y="990600"/>
            <a:ext cx="45719" cy="5867400"/>
          </a:xfrm>
          <a:prstGeom prst="rect">
            <a:avLst/>
          </a:prstGeom>
          <a:solidFill>
            <a:srgbClr val="9F00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8615362" y="6379369"/>
            <a:ext cx="353784" cy="328514"/>
            <a:chOff x="8615362" y="6379369"/>
            <a:chExt cx="353784" cy="328514"/>
          </a:xfrm>
        </p:grpSpPr>
        <p:pic>
          <p:nvPicPr>
            <p:cNvPr id="17" name="Picture 16" descr="CPT_Arrows_Trans.gif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8658627" y="6397618"/>
              <a:ext cx="291352" cy="287450"/>
            </a:xfrm>
            <a:prstGeom prst="rect">
              <a:avLst/>
            </a:prstGeom>
            <a:ln w="38100" cap="sq">
              <a:noFill/>
              <a:prstDash val="solid"/>
              <a:miter lim="800000"/>
            </a:ln>
            <a:effectLst/>
            <a:scene3d>
              <a:camera prst="perspectiveFront"/>
              <a:lightRig rig="threePt" dir="t"/>
            </a:scene3d>
          </p:spPr>
        </p:pic>
        <p:sp>
          <p:nvSpPr>
            <p:cNvPr id="19" name="Rectangle 18"/>
            <p:cNvSpPr/>
            <p:nvPr userDrawn="1"/>
          </p:nvSpPr>
          <p:spPr bwMode="hidden">
            <a:xfrm>
              <a:off x="8615362" y="6379369"/>
              <a:ext cx="353784" cy="328514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8" r:id="rId4"/>
    <p:sldLayoutId id="2147483659" r:id="rId5"/>
    <p:sldLayoutId id="2147483661" r:id="rId6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7663" indent="-347663" algn="l" defTabSz="914400" rtl="0" eaLnBrk="1" latinLnBrk="0" hangingPunct="1">
        <a:spcBef>
          <a:spcPct val="20000"/>
        </a:spcBef>
        <a:buClr>
          <a:schemeClr val="tx2"/>
        </a:buClr>
        <a:buSzPct val="100000"/>
        <a:buFont typeface="Wingdings" pitchFamily="2" charset="2"/>
        <a:buChar char="§"/>
        <a:defRPr sz="2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682625" indent="-334963" algn="l" defTabSz="914400" rtl="0" eaLnBrk="1" latinLnBrk="0" hangingPunct="1">
        <a:spcBef>
          <a:spcPct val="20000"/>
        </a:spcBef>
        <a:buClr>
          <a:schemeClr val="accent6"/>
        </a:buClr>
        <a:buFont typeface="Arial" pitchFamily="34" charset="0"/>
        <a:buChar char="•"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02235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b="1" kern="1200">
          <a:solidFill>
            <a:schemeClr val="tx1"/>
          </a:solidFill>
          <a:latin typeface="Lucida Console" pitchFamily="49" charset="0"/>
          <a:ea typeface="+mn-ea"/>
          <a:cs typeface="+mn-cs"/>
        </a:defRPr>
      </a:lvl3pPr>
      <a:lvl4pPr marL="682625" indent="0" algn="l" defTabSz="914400" rtl="0" eaLnBrk="1" latinLnBrk="0" hangingPunct="1">
        <a:spcBef>
          <a:spcPct val="20000"/>
        </a:spcBef>
        <a:buFontTx/>
        <a:buNone/>
        <a:defRPr sz="1800" b="1" kern="1200">
          <a:solidFill>
            <a:schemeClr val="accent1">
              <a:lumMod val="75000"/>
            </a:schemeClr>
          </a:solidFill>
          <a:latin typeface="Lucida Console" pitchFamily="49" charset="0"/>
          <a:ea typeface="+mn-ea"/>
          <a:cs typeface="+mn-cs"/>
        </a:defRPr>
      </a:lvl4pPr>
      <a:lvl5pPr marL="679450" indent="3175" algn="l" defTabSz="914400" rtl="0" eaLnBrk="1" latinLnBrk="0" hangingPunct="1">
        <a:spcBef>
          <a:spcPct val="20000"/>
        </a:spcBef>
        <a:buFontTx/>
        <a:buNone/>
        <a:defRPr sz="1600" b="1" i="0" kern="1200">
          <a:solidFill>
            <a:schemeClr val="tx1"/>
          </a:solidFill>
          <a:latin typeface="Lucida Console" pitchFamily="49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hyperlink" Target="https://github.com/Microsoft/PowerBI-JavaScript/wiki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customXml" Target="../ink/ink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hyperlink" Target="https://github.com/CriticalPathTraining/PowerBiEmbeddedScratchpad" TargetMode="Externa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6.png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400" dirty="0"/>
              <a:t>Developing with Power BI Embedding</a:t>
            </a:r>
            <a:endParaRPr lang="en-US" sz="2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8274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Party vs Third Party Embedding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scenarios use first party embedding?</a:t>
            </a:r>
          </a:p>
          <a:p>
            <a:pPr lvl="1"/>
            <a:r>
              <a:rPr lang="en-US" dirty="0"/>
              <a:t>Organizations where users have Power BI licenses</a:t>
            </a:r>
          </a:p>
          <a:p>
            <a:pPr lvl="1"/>
            <a:r>
              <a:rPr lang="en-US" dirty="0"/>
              <a:t>Embedding Power BI reports in SharePoint and Teams</a:t>
            </a:r>
          </a:p>
          <a:p>
            <a:pPr lvl="1"/>
            <a:r>
              <a:rPr lang="en-US" dirty="0"/>
              <a:t>Development should go beyond out-of-box experience</a:t>
            </a:r>
          </a:p>
          <a:p>
            <a:pPr lvl="1"/>
            <a:endParaRPr lang="en-US" dirty="0"/>
          </a:p>
          <a:p>
            <a:r>
              <a:rPr lang="en-US" dirty="0"/>
              <a:t>What scenarios use third party embedding?</a:t>
            </a:r>
          </a:p>
          <a:p>
            <a:pPr lvl="1"/>
            <a:r>
              <a:rPr lang="en-US" dirty="0"/>
              <a:t>Scenarios where users don’t have Power BI licenses</a:t>
            </a:r>
          </a:p>
          <a:p>
            <a:pPr lvl="1"/>
            <a:r>
              <a:rPr lang="en-US" dirty="0"/>
              <a:t>Applications which have custom identity providers</a:t>
            </a:r>
          </a:p>
          <a:p>
            <a:pPr lvl="1"/>
            <a:r>
              <a:rPr lang="en-US" dirty="0"/>
              <a:t>Applications which use identity provider other than AAD</a:t>
            </a:r>
          </a:p>
        </p:txBody>
      </p:sp>
    </p:spTree>
    <p:extLst>
      <p:ext uri="{BB962C8B-B14F-4D97-AF65-F5344CB8AC3E}">
        <p14:creationId xmlns:p14="http://schemas.microsoft.com/office/powerpoint/2010/main" val="1133634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NuGet</a:t>
            </a:r>
            <a:r>
              <a:rPr lang="en-US" dirty="0"/>
              <a:t> Packages Required in MVC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NuGet</a:t>
            </a:r>
            <a:r>
              <a:rPr lang="en-US" sz="2400" dirty="0"/>
              <a:t> Packages used in </a:t>
            </a:r>
            <a:r>
              <a:rPr lang="en-US" sz="2400" dirty="0" err="1"/>
              <a:t>DailyReporterPro</a:t>
            </a:r>
            <a:r>
              <a:rPr lang="en-US" sz="2400" dirty="0"/>
              <a:t> sample app</a:t>
            </a:r>
          </a:p>
          <a:p>
            <a:pPr lvl="1"/>
            <a:r>
              <a:rPr lang="en-US" sz="2000" dirty="0"/>
              <a:t>Azure Active Directory Library (ADAL) for .NET</a:t>
            </a:r>
          </a:p>
          <a:p>
            <a:pPr lvl="1"/>
            <a:r>
              <a:rPr lang="en-US" sz="2000" dirty="0"/>
              <a:t>Power BI Service API</a:t>
            </a:r>
          </a:p>
          <a:p>
            <a:pPr lvl="1"/>
            <a:r>
              <a:rPr lang="en-US" sz="2000" dirty="0"/>
              <a:t>Power BI JavaScript API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264" y="3048002"/>
            <a:ext cx="2438400" cy="308194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24618" b="15419"/>
          <a:stretch/>
        </p:blipFill>
        <p:spPr>
          <a:xfrm>
            <a:off x="2362200" y="4114800"/>
            <a:ext cx="6159848" cy="25146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767617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Daily Reporter Pro Sample App</a:t>
            </a:r>
          </a:p>
        </p:txBody>
      </p:sp>
    </p:spTree>
    <p:extLst>
      <p:ext uri="{BB962C8B-B14F-4D97-AF65-F5344CB8AC3E}">
        <p14:creationId xmlns:p14="http://schemas.microsoft.com/office/powerpoint/2010/main" val="27316031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Power BI Embedding Fundamentals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App Workspaces and Dedicated Capacities</a:t>
            </a:r>
          </a:p>
          <a:p>
            <a:r>
              <a:rPr lang="en-US" dirty="0"/>
              <a:t>Authentication with Azure Active Directory</a:t>
            </a:r>
          </a:p>
          <a:p>
            <a:r>
              <a:rPr lang="en-US" dirty="0"/>
              <a:t>Programming with Power BI Service API</a:t>
            </a:r>
          </a:p>
          <a:p>
            <a:r>
              <a:rPr lang="en-US" dirty="0"/>
              <a:t>Working with Embeddable Resources</a:t>
            </a:r>
          </a:p>
          <a:p>
            <a:r>
              <a:rPr lang="en-US" dirty="0"/>
              <a:t>Embedding with Power BI JavaScript API</a:t>
            </a:r>
          </a:p>
        </p:txBody>
      </p:sp>
    </p:spTree>
    <p:extLst>
      <p:ext uri="{BB962C8B-B14F-4D97-AF65-F5344CB8AC3E}">
        <p14:creationId xmlns:p14="http://schemas.microsoft.com/office/powerpoint/2010/main" val="14162662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App Workspaces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App workspaces required for 3</a:t>
            </a:r>
            <a:r>
              <a:rPr lang="en-US" sz="2400" baseline="30000" dirty="0"/>
              <a:t>rd</a:t>
            </a:r>
            <a:r>
              <a:rPr lang="en-US" sz="2400" dirty="0"/>
              <a:t> party embedding</a:t>
            </a:r>
          </a:p>
          <a:p>
            <a:pPr lvl="1"/>
            <a:r>
              <a:rPr lang="en-US" sz="2000" dirty="0"/>
              <a:t>You access working under identity of master user account </a:t>
            </a:r>
          </a:p>
          <a:p>
            <a:pPr lvl="1"/>
            <a:r>
              <a:rPr lang="en-US" sz="2000" dirty="0"/>
              <a:t>Master user account must be configured as app workspace admin</a:t>
            </a:r>
          </a:p>
          <a:p>
            <a:pPr lvl="1"/>
            <a:r>
              <a:rPr lang="en-US" sz="2000" dirty="0"/>
              <a:t>App workspace must be associated with dedicated capacity</a:t>
            </a:r>
          </a:p>
        </p:txBody>
      </p:sp>
      <p:pic>
        <p:nvPicPr>
          <p:cNvPr id="4" name="Picture 3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051" r="4762" b="4974"/>
          <a:stretch/>
        </p:blipFill>
        <p:spPr bwMode="auto">
          <a:xfrm>
            <a:off x="685802" y="3339512"/>
            <a:ext cx="3643313" cy="1295400"/>
          </a:xfrm>
          <a:prstGeom prst="rect">
            <a:avLst/>
          </a:prstGeom>
          <a:noFill/>
          <a:ln w="9525" cap="flat" cmpd="sng" algn="ctr">
            <a:solidFill>
              <a:sysClr val="windowText" lastClr="000000">
                <a:lumMod val="50000"/>
                <a:lumOff val="50000"/>
              </a:sysClr>
            </a:solidFill>
            <a:prstDash val="solid"/>
            <a:round/>
            <a:headEnd type="none" w="med" len="med"/>
            <a:tailEnd type="none" w="med" len="med"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8030C0F6-3395-4585-AD31-2D75CABA751D}"/>
              </a:ext>
            </a:extLst>
          </p:cNvPr>
          <p:cNvGrpSpPr/>
          <p:nvPr/>
        </p:nvGrpSpPr>
        <p:grpSpPr>
          <a:xfrm>
            <a:off x="4724402" y="3339512"/>
            <a:ext cx="4276725" cy="3393996"/>
            <a:chOff x="4058608" y="3130338"/>
            <a:chExt cx="4409117" cy="349906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E710A32-47CD-4EFD-B5DE-4EFD8DAF99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62600" y="3130338"/>
              <a:ext cx="2905125" cy="349906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806838E6-6C90-4065-86BF-74BA0DF745D6}"/>
                </a:ext>
              </a:extLst>
            </p:cNvPr>
            <p:cNvSpPr/>
            <p:nvPr/>
          </p:nvSpPr>
          <p:spPr>
            <a:xfrm>
              <a:off x="4058608" y="5158839"/>
              <a:ext cx="1600200" cy="381000"/>
            </a:xfrm>
            <a:prstGeom prst="rightArrow">
              <a:avLst/>
            </a:prstGeom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/>
                <a:t>Master User Account</a:t>
              </a:r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4DBFA090-0D4A-48E5-A3B5-CBEE0615AEDC}"/>
                </a:ext>
              </a:extLst>
            </p:cNvPr>
            <p:cNvSpPr/>
            <p:nvPr/>
          </p:nvSpPr>
          <p:spPr>
            <a:xfrm>
              <a:off x="4085614" y="6222858"/>
              <a:ext cx="1600200" cy="381000"/>
            </a:xfrm>
            <a:prstGeom prst="rightArrow">
              <a:avLst/>
            </a:prstGeom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/>
                <a:t>Dedicated Capacity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90707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Dedicated Capacities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Power BI workspaces run in two possible environments</a:t>
            </a:r>
          </a:p>
          <a:p>
            <a:pPr lvl="1"/>
            <a:r>
              <a:rPr lang="en-US" sz="2000" dirty="0"/>
              <a:t>Shared capacities</a:t>
            </a:r>
          </a:p>
          <a:p>
            <a:pPr lvl="1"/>
            <a:r>
              <a:rPr lang="en-US" sz="2000" dirty="0"/>
              <a:t>Dedicated capacities</a:t>
            </a:r>
            <a:br>
              <a:rPr lang="en-US" sz="2000" dirty="0"/>
            </a:br>
            <a:endParaRPr lang="en-US" dirty="0"/>
          </a:p>
          <a:p>
            <a:r>
              <a:rPr lang="en-US" sz="2400" dirty="0"/>
              <a:t>Dedicated capacity required for third party embedding</a:t>
            </a:r>
          </a:p>
          <a:p>
            <a:pPr lvl="1"/>
            <a:r>
              <a:rPr lang="en-US" sz="2000" dirty="0"/>
              <a:t>Customer pays capacity-based fee for processors cores and RAM</a:t>
            </a:r>
          </a:p>
          <a:p>
            <a:pPr lvl="1"/>
            <a:r>
              <a:rPr lang="en-US" sz="2000" dirty="0"/>
              <a:t>No need to pay Microsoft for user licenses</a:t>
            </a:r>
            <a:br>
              <a:rPr lang="en-US" sz="2000" dirty="0"/>
            </a:br>
            <a:endParaRPr lang="en-US" sz="2000" dirty="0"/>
          </a:p>
          <a:p>
            <a:r>
              <a:rPr lang="en-US" sz="2400" dirty="0"/>
              <a:t>Dedicated capacities come in two flavors</a:t>
            </a:r>
          </a:p>
          <a:p>
            <a:pPr lvl="1"/>
            <a:r>
              <a:rPr lang="en-US" sz="2000" dirty="0"/>
              <a:t>Power BI Premium capacities purchased through Office 365 SKU</a:t>
            </a:r>
          </a:p>
          <a:p>
            <a:pPr lvl="1"/>
            <a:r>
              <a:rPr lang="en-US" sz="2000" dirty="0"/>
              <a:t>Power BI Embedded capacities purchased through Azure SKU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00300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28FDE-0628-4C54-92C9-8728B9436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SKUs (P is for Premium)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609B1-A21E-4039-9104-DF69FF33F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All-in version which allows greatest flexibility</a:t>
            </a:r>
          </a:p>
          <a:p>
            <a:pPr lvl="1"/>
            <a:r>
              <a:rPr lang="en-US" sz="2000" dirty="0"/>
              <a:t>Used to provide free users with access to apps and content</a:t>
            </a:r>
          </a:p>
          <a:p>
            <a:pPr lvl="1"/>
            <a:r>
              <a:rPr lang="en-US" sz="2000" dirty="0"/>
              <a:t>Used to support 1</a:t>
            </a:r>
            <a:r>
              <a:rPr lang="en-US" sz="2000" baseline="30000" dirty="0"/>
              <a:t>st</a:t>
            </a:r>
            <a:r>
              <a:rPr lang="en-US" sz="2000" dirty="0"/>
              <a:t> party and 3</a:t>
            </a:r>
            <a:r>
              <a:rPr lang="en-US" sz="2000" baseline="30000" dirty="0"/>
              <a:t>rd</a:t>
            </a:r>
            <a:r>
              <a:rPr lang="en-US" sz="2000" dirty="0"/>
              <a:t> party embedding</a:t>
            </a:r>
          </a:p>
          <a:p>
            <a:pPr lvl="1"/>
            <a:r>
              <a:rPr lang="en-US" sz="2000" dirty="0"/>
              <a:t>The more you pay per month, the more resources you get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9EB305-3AD8-47AB-810C-E79C10652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409" y="3048000"/>
            <a:ext cx="7839182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2567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202AA-D22E-4871-B2AB-AC0426F07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Power BI Premium Capacities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7D78B2-1E12-4705-9C7E-41C3599D8C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2" y="1219202"/>
            <a:ext cx="8687679" cy="433134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557760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D4BC1-8B30-41D5-8465-4BAFD4AFA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Associating Workspaces with Capacities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6E463F-8711-4B6F-9298-6DC1AF6326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249" y="1447800"/>
            <a:ext cx="3601373" cy="4953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434227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DA097-BB11-4FB2-B95C-6A80C3CB6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 SKUs (EM is for Embedded)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5F8D1-53FA-4060-8B9C-9F9BC999A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SKUs for embedding into SaaS Applications</a:t>
            </a:r>
          </a:p>
          <a:p>
            <a:pPr lvl="1"/>
            <a:r>
              <a:rPr lang="en-US" sz="2000" dirty="0"/>
              <a:t>SaaS applications include SharePoint and Teams</a:t>
            </a:r>
          </a:p>
          <a:p>
            <a:pPr lvl="1"/>
            <a:r>
              <a:rPr lang="en-US" sz="2000" dirty="0"/>
              <a:t>Supports 1</a:t>
            </a:r>
            <a:r>
              <a:rPr lang="en-US" sz="2000" baseline="30000" dirty="0"/>
              <a:t>st</a:t>
            </a:r>
            <a:r>
              <a:rPr lang="en-US" sz="2000" dirty="0"/>
              <a:t> party and 3</a:t>
            </a:r>
            <a:r>
              <a:rPr lang="en-US" sz="2000" baseline="30000" dirty="0"/>
              <a:t>rd</a:t>
            </a:r>
            <a:r>
              <a:rPr lang="en-US" sz="2000" dirty="0"/>
              <a:t> party embedding</a:t>
            </a:r>
          </a:p>
          <a:p>
            <a:pPr lvl="1"/>
            <a:r>
              <a:rPr lang="en-US" sz="2000" dirty="0"/>
              <a:t>Does not provide user with access to PowerBI.com</a:t>
            </a:r>
          </a:p>
          <a:p>
            <a:pPr lvl="1"/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5FC588-569E-4707-8038-9C1F6DA4A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2" y="3048002"/>
            <a:ext cx="6124575" cy="164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29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Path Training</a:t>
            </a:r>
            <a:br>
              <a:rPr lang="en-US" dirty="0"/>
            </a:br>
            <a:r>
              <a:rPr lang="en-US" sz="2059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https://www.CriticalPathTraining.com </a:t>
            </a:r>
            <a:endParaRPr lang="en-US" sz="1471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194" y="1447800"/>
            <a:ext cx="8000805" cy="5181600"/>
          </a:xfrm>
        </p:spPr>
        <p:txBody>
          <a:bodyPr/>
          <a:lstStyle/>
          <a:p>
            <a:r>
              <a:rPr lang="en-US" sz="2353" dirty="0"/>
              <a:t>PBI365: Power BI Certification Bootcamp – 3 Days</a:t>
            </a:r>
          </a:p>
          <a:p>
            <a:pPr lvl="1"/>
            <a:r>
              <a:rPr lang="en-US" sz="1176" dirty="0"/>
              <a:t>For people who have used Power BI Desktop for 6 months or more</a:t>
            </a:r>
          </a:p>
          <a:p>
            <a:endParaRPr lang="en-US" sz="2353" dirty="0"/>
          </a:p>
          <a:p>
            <a:r>
              <a:rPr lang="en-US" sz="2353" dirty="0"/>
              <a:t>PBD365: Power BI Developer Bootcamp – 4 Days</a:t>
            </a:r>
          </a:p>
          <a:p>
            <a:pPr lvl="1"/>
            <a:r>
              <a:rPr lang="en-US" sz="1176" dirty="0"/>
              <a:t>For professional developers working with the Power BI platform</a:t>
            </a:r>
          </a:p>
          <a:p>
            <a:endParaRPr lang="en-US" sz="2353" dirty="0"/>
          </a:p>
          <a:p>
            <a:r>
              <a:rPr lang="en-US" sz="2353" dirty="0"/>
              <a:t>DDPAF: Deep Dive into Power Apps and Flow – 2 Days</a:t>
            </a:r>
          </a:p>
          <a:p>
            <a:pPr lvl="1"/>
            <a:r>
              <a:rPr lang="en-US" sz="1176" dirty="0"/>
              <a:t>For people just getting started with Power Apps and Flow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02" y="1447800"/>
            <a:ext cx="616292" cy="616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154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0556E-AF7A-4CEB-A1C3-3450071C7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SKUs (A is for Azure)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B79D3-B485-4DDC-867C-A5E0874D4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 SKU is a Platform-as-a-Service</a:t>
            </a:r>
          </a:p>
          <a:p>
            <a:pPr lvl="1"/>
            <a:r>
              <a:rPr lang="en-US" sz="2000" dirty="0"/>
              <a:t>Used by ISVs as the data visualization layer</a:t>
            </a:r>
          </a:p>
          <a:p>
            <a:pPr lvl="1"/>
            <a:r>
              <a:rPr lang="en-US" sz="2000" dirty="0"/>
              <a:t>Allows for PBI Embedding into Custom Applications</a:t>
            </a:r>
          </a:p>
          <a:p>
            <a:pPr lvl="1"/>
            <a:r>
              <a:rPr lang="en-US" sz="2000" dirty="0"/>
              <a:t>Only supports 3</a:t>
            </a:r>
            <a:r>
              <a:rPr lang="en-US" sz="2000" baseline="30000" dirty="0"/>
              <a:t>rd</a:t>
            </a:r>
            <a:r>
              <a:rPr lang="en-US" sz="2000" dirty="0"/>
              <a:t> party embedding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(i.e. App-Owns-Data model)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01A63F-5976-437C-8877-58C3717AA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048000"/>
            <a:ext cx="622935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3677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17675-F280-4E39-B00D-585CA5A9A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the Power BI Embedded Service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A5E0F-2391-45E6-BA34-229460837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Power BI Embedded in an Azure on-demand service</a:t>
            </a:r>
          </a:p>
          <a:p>
            <a:pPr lvl="1"/>
            <a:r>
              <a:rPr lang="en-US" sz="2000" dirty="0"/>
              <a:t>Can be created manually through the Azure portal</a:t>
            </a:r>
          </a:p>
          <a:p>
            <a:pPr lvl="1"/>
            <a:r>
              <a:rPr lang="en-US" sz="2000" dirty="0"/>
              <a:t>Can be created in automated fashion using PowerShell</a:t>
            </a:r>
          </a:p>
          <a:p>
            <a:pPr lvl="1"/>
            <a:r>
              <a:rPr lang="en-US" sz="2000" dirty="0"/>
              <a:t>Requires an Azure subscription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78FD41-607B-4003-AEA3-CF67825A07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3172746"/>
            <a:ext cx="6858000" cy="345665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222360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7912A-3BDF-412B-860E-9F2D85DBE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Capacity Pricing Tiers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17FFE7-A83C-4713-A257-222E2F889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371602"/>
            <a:ext cx="6743700" cy="490537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724708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DC82F-1350-4F1E-BFD8-B18B465B7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Power BI Embedded Capacities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713E9C-4C91-45A4-BCAF-57A35A77C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" y="1295400"/>
            <a:ext cx="8534400" cy="270848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605152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4FE76-2FC0-49E3-B623-0447D0E49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PBI Capacity SKU Decoder Ring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871ABE2-9DF4-4A60-A9EC-08018E7B83A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28600" y="1676400"/>
          <a:ext cx="8305800" cy="287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6656">
                  <a:extLst>
                    <a:ext uri="{9D8B030D-6E8A-4147-A177-3AD203B41FA5}">
                      <a16:colId xmlns:a16="http://schemas.microsoft.com/office/drawing/2014/main" val="2326602452"/>
                    </a:ext>
                  </a:extLst>
                </a:gridCol>
                <a:gridCol w="1323048">
                  <a:extLst>
                    <a:ext uri="{9D8B030D-6E8A-4147-A177-3AD203B41FA5}">
                      <a16:colId xmlns:a16="http://schemas.microsoft.com/office/drawing/2014/main" val="4081626261"/>
                    </a:ext>
                  </a:extLst>
                </a:gridCol>
                <a:gridCol w="1249545">
                  <a:extLst>
                    <a:ext uri="{9D8B030D-6E8A-4147-A177-3AD203B41FA5}">
                      <a16:colId xmlns:a16="http://schemas.microsoft.com/office/drawing/2014/main" val="3871841051"/>
                    </a:ext>
                  </a:extLst>
                </a:gridCol>
                <a:gridCol w="1396551">
                  <a:extLst>
                    <a:ext uri="{9D8B030D-6E8A-4147-A177-3AD203B41FA5}">
                      <a16:colId xmlns:a16="http://schemas.microsoft.com/office/drawing/2014/main" val="38847712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 SKU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EM SKU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 SKU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578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Purchased through…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Office 365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Office 365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Azure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9920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Embed content in custom application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6863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Share content with free PBI users outside PowerBI.com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6014412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Share content with free PBI users inside PowerBI.com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08993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Billing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Monthly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Monthly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Hourly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216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Commitment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Monthly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Monthly/Yearly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6476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Turn it off when your not using 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91984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01387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Power BI Embedding Fundamentals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App Workspaces and Dedicated Capacities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Authentication with Azure Active Directory</a:t>
            </a:r>
          </a:p>
          <a:p>
            <a:r>
              <a:rPr lang="en-US" dirty="0"/>
              <a:t>Programming with Power BI Service API</a:t>
            </a:r>
          </a:p>
          <a:p>
            <a:r>
              <a:rPr lang="en-US" dirty="0"/>
              <a:t>Working with Embeddable Resources</a:t>
            </a:r>
          </a:p>
          <a:p>
            <a:r>
              <a:rPr lang="en-US" dirty="0"/>
              <a:t>Embedding with Power BI JavaScript API</a:t>
            </a:r>
          </a:p>
        </p:txBody>
      </p:sp>
    </p:spTree>
    <p:extLst>
      <p:ext uri="{BB962C8B-B14F-4D97-AF65-F5344CB8AC3E}">
        <p14:creationId xmlns:p14="http://schemas.microsoft.com/office/powerpoint/2010/main" val="38398843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Tenants and Organizational Accounts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Azure AD used to authenticate users and apps</a:t>
            </a:r>
          </a:p>
          <a:p>
            <a:pPr lvl="1"/>
            <a:r>
              <a:rPr lang="en-US" dirty="0"/>
              <a:t>PBI licenses are assigned to Azure AD user accounts</a:t>
            </a:r>
          </a:p>
          <a:p>
            <a:pPr lvl="1"/>
            <a:r>
              <a:rPr lang="en-US" dirty="0"/>
              <a:t>Organization owns a tenant (i.e. directory)</a:t>
            </a:r>
          </a:p>
          <a:p>
            <a:pPr lvl="1"/>
            <a:r>
              <a:rPr lang="en-US" dirty="0"/>
              <a:t>AAD tenant contains user accounts and groups</a:t>
            </a:r>
          </a:p>
          <a:p>
            <a:pPr lvl="1"/>
            <a:r>
              <a:rPr lang="en-US" dirty="0"/>
              <a:t>AAD tenant contains set of registered applications</a:t>
            </a:r>
          </a:p>
          <a:p>
            <a:pPr lvl="1"/>
            <a:endParaRPr lang="en-US" dirty="0"/>
          </a:p>
          <a:p>
            <a:r>
              <a:rPr lang="en-US" dirty="0"/>
              <a:t>You must register your application with Azure AD</a:t>
            </a:r>
          </a:p>
          <a:p>
            <a:pPr lvl="1"/>
            <a:r>
              <a:rPr lang="en-US" dirty="0"/>
              <a:t>Requirement of calling to Power BI service API</a:t>
            </a:r>
          </a:p>
          <a:p>
            <a:pPr lvl="1"/>
            <a:r>
              <a:rPr lang="en-US" dirty="0"/>
              <a:t>Applications registered as Web app or Native app</a:t>
            </a:r>
          </a:p>
          <a:p>
            <a:pPr lvl="1"/>
            <a:r>
              <a:rPr lang="en-US" dirty="0"/>
              <a:t>Registered applications are assigned GUID for client ID</a:t>
            </a:r>
          </a:p>
          <a:p>
            <a:pPr lvl="1"/>
            <a:r>
              <a:rPr lang="en-US" dirty="0"/>
              <a:t>Application is configured with permissions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381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an Azure AD Application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179953"/>
            <a:ext cx="2286000" cy="194801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286002"/>
            <a:ext cx="5105400" cy="235695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202" y="2667000"/>
            <a:ext cx="2459703" cy="30099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06575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Application Permissions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Applications can be granted permissions to other applications</a:t>
            </a:r>
          </a:p>
          <a:p>
            <a:pPr lvl="1"/>
            <a:r>
              <a:rPr lang="en-US" sz="2000" dirty="0"/>
              <a:t>Application permissions are app-only permissions</a:t>
            </a:r>
          </a:p>
          <a:p>
            <a:pPr lvl="1"/>
            <a:r>
              <a:rPr lang="en-US" sz="2000" dirty="0"/>
              <a:t>Delegated permissions are (app + user) permissions</a:t>
            </a:r>
          </a:p>
          <a:p>
            <a:pPr lvl="1"/>
            <a:r>
              <a:rPr lang="en-US" sz="2000" dirty="0"/>
              <a:t>Delegated permissions requires 1-time consent from user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2" y="3124202"/>
            <a:ext cx="4235741" cy="1572857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0" y="4114800"/>
            <a:ext cx="3480340" cy="26670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8" name="Arrow: Left 7"/>
          <p:cNvSpPr/>
          <p:nvPr/>
        </p:nvSpPr>
        <p:spPr>
          <a:xfrm>
            <a:off x="2727470" y="3505200"/>
            <a:ext cx="533400" cy="2286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438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700" dirty="0"/>
              <a:t>1</a:t>
            </a:r>
            <a:r>
              <a:rPr lang="en-US" sz="2700" baseline="30000" dirty="0"/>
              <a:t>st</a:t>
            </a:r>
            <a:r>
              <a:rPr lang="en-US" sz="2700" dirty="0"/>
              <a:t> Party Embedding vs 3</a:t>
            </a:r>
            <a:r>
              <a:rPr lang="en-US" sz="2700" baseline="30000" dirty="0"/>
              <a:t>rd</a:t>
            </a:r>
            <a:r>
              <a:rPr lang="en-US" sz="2700" dirty="0"/>
              <a:t> Party Embedding</a:t>
            </a:r>
          </a:p>
        </p:txBody>
      </p:sp>
      <p:graphicFrame>
        <p:nvGraphicFramePr>
          <p:cNvPr id="5" name="Table Placeholder 4"/>
          <p:cNvGraphicFramePr>
            <a:graphicFrameLocks noGrp="1"/>
          </p:cNvGraphicFramePr>
          <p:nvPr>
            <p:ph type="tbl" sz="quarter" idx="11"/>
            <p:extLst/>
          </p:nvPr>
        </p:nvGraphicFramePr>
        <p:xfrm>
          <a:off x="381000" y="1600200"/>
          <a:ext cx="807720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2223">
                  <a:extLst>
                    <a:ext uri="{9D8B030D-6E8A-4147-A177-3AD203B41FA5}">
                      <a16:colId xmlns:a16="http://schemas.microsoft.com/office/drawing/2014/main" val="3869438709"/>
                    </a:ext>
                  </a:extLst>
                </a:gridCol>
                <a:gridCol w="2777577">
                  <a:extLst>
                    <a:ext uri="{9D8B030D-6E8A-4147-A177-3AD203B41FA5}">
                      <a16:colId xmlns:a16="http://schemas.microsoft.com/office/drawing/2014/main" val="40361456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11640803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1st Part Embedding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3rd Party Embedding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265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Authentication flow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Authentication Code Grant Flow or Implicit Flow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Direct User Credentials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8219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I</a:t>
                      </a:r>
                      <a:r>
                        <a:rPr lang="en-US" sz="1400" baseline="0" dirty="0"/>
                        <a:t>dentity used to call Power BI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Current User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Master User Account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6220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Access to personal workspace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078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Access to app workspaces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715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Ability</a:t>
                      </a:r>
                      <a:r>
                        <a:rPr lang="en-US" sz="1400" baseline="0" dirty="0"/>
                        <a:t> to reach non-licensed users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3782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Supported Power BI Capacity SKUs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P* and EM* SKUs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P*, EM* and A* SKUs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78492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9609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447800"/>
            <a:ext cx="8382000" cy="5181600"/>
          </a:xfrm>
        </p:spPr>
        <p:txBody>
          <a:bodyPr/>
          <a:lstStyle/>
          <a:p>
            <a:r>
              <a:rPr lang="en-US"/>
              <a:t>Power BI Embedding Fundamentals</a:t>
            </a:r>
          </a:p>
          <a:p>
            <a:r>
              <a:rPr lang="en-US"/>
              <a:t>App Workspaces and Dedicated Capacities</a:t>
            </a:r>
          </a:p>
          <a:p>
            <a:r>
              <a:rPr lang="en-US"/>
              <a:t>Authentication with Azure Active Directory</a:t>
            </a:r>
          </a:p>
          <a:p>
            <a:r>
              <a:rPr lang="en-US"/>
              <a:t>Programming with Power BI Service API</a:t>
            </a:r>
          </a:p>
          <a:p>
            <a:r>
              <a:rPr lang="en-US"/>
              <a:t>Embedding with Power BI JavaScript API</a:t>
            </a:r>
          </a:p>
          <a:p>
            <a:r>
              <a:rPr lang="en-US"/>
              <a:t>Implementing Embedding in SPFX Web Parts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4961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Registering an App with Azure AD</a:t>
            </a:r>
          </a:p>
        </p:txBody>
      </p:sp>
    </p:spTree>
    <p:extLst>
      <p:ext uri="{BB962C8B-B14F-4D97-AF65-F5344CB8AC3E}">
        <p14:creationId xmlns:p14="http://schemas.microsoft.com/office/powerpoint/2010/main" val="1823802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PbiEmbeddingManger</a:t>
            </a:r>
            <a:r>
              <a:rPr lang="en-US" dirty="0"/>
              <a:t> Class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PbiEmbeddingManger</a:t>
            </a:r>
            <a:r>
              <a:rPr lang="en-US" sz="2400" dirty="0"/>
              <a:t> Class responsibilities</a:t>
            </a:r>
          </a:p>
          <a:p>
            <a:pPr lvl="1"/>
            <a:r>
              <a:rPr lang="en-US" sz="2000" dirty="0"/>
              <a:t>Get access tokens from Azure AD</a:t>
            </a:r>
          </a:p>
          <a:p>
            <a:pPr lvl="1"/>
            <a:r>
              <a:rPr lang="en-US" sz="2000" dirty="0"/>
              <a:t>Retrieve embedding data from Power BI service</a:t>
            </a:r>
          </a:p>
          <a:p>
            <a:pPr lvl="1"/>
            <a:r>
              <a:rPr lang="en-US" sz="2000" dirty="0"/>
              <a:t>Pass embedding data to browser using MVC view models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10" y="3276600"/>
            <a:ext cx="8174183" cy="30480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04032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Required for AAD Authentication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2" y="3581402"/>
            <a:ext cx="7613515" cy="270117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0D5C1E-A271-466F-AC56-B4A07CD47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2" y="1341161"/>
            <a:ext cx="7689717" cy="181348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6408699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600" dirty="0"/>
              <a:t>Getting an Access Token for the Master User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1" y="1447800"/>
            <a:ext cx="8140051" cy="22098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832226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Power BI Embedding Fundamentals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App Workspaces and Dedicated Capacities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Authentication with Azure Active Directory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Programming with Power BI Service API</a:t>
            </a:r>
          </a:p>
          <a:p>
            <a:r>
              <a:rPr lang="en-US" dirty="0"/>
              <a:t>Working with Embeddable Resources</a:t>
            </a:r>
          </a:p>
          <a:p>
            <a:r>
              <a:rPr lang="en-US" dirty="0"/>
              <a:t>Embedding with Power BI JavaScript API</a:t>
            </a:r>
          </a:p>
        </p:txBody>
      </p:sp>
    </p:spTree>
    <p:extLst>
      <p:ext uri="{BB962C8B-B14F-4D97-AF65-F5344CB8AC3E}">
        <p14:creationId xmlns:p14="http://schemas.microsoft.com/office/powerpoint/2010/main" val="5403111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Power BI Service API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182" y="1447800"/>
            <a:ext cx="2940666" cy="472578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0638" y="1447800"/>
            <a:ext cx="4778580" cy="48006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30468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Initializing an Instance of </a:t>
            </a:r>
            <a:r>
              <a:rPr lang="en-US" dirty="0" err="1"/>
              <a:t>PowerBIClient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PowerBIClient</a:t>
            </a:r>
            <a:r>
              <a:rPr lang="en-US" dirty="0"/>
              <a:t> object serves as top-level object</a:t>
            </a:r>
          </a:p>
          <a:p>
            <a:pPr lvl="1"/>
            <a:r>
              <a:rPr lang="en-US" dirty="0"/>
              <a:t>Used to execute calls against Power BI Service</a:t>
            </a:r>
          </a:p>
          <a:p>
            <a:pPr lvl="1"/>
            <a:r>
              <a:rPr lang="en-US" dirty="0"/>
              <a:t>Initialized with function to retrieve AAD access token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2" y="3048000"/>
            <a:ext cx="7026687" cy="30480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760654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MVC Controllers and Views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374112"/>
            <a:ext cx="4495800" cy="134503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" y="3065586"/>
            <a:ext cx="4381500" cy="3300927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7700" y="5122986"/>
            <a:ext cx="4686300" cy="159372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6345" y="1631156"/>
            <a:ext cx="2037335" cy="268128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62979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the </a:t>
            </a:r>
            <a:r>
              <a:rPr lang="en-US" dirty="0" err="1"/>
              <a:t>DailyReporterPro</a:t>
            </a:r>
            <a:r>
              <a:rPr lang="en-US" dirty="0"/>
              <a:t> Application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524002"/>
            <a:ext cx="3782568" cy="1323087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3124200"/>
            <a:ext cx="7821168" cy="245683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grpSp>
        <p:nvGrpSpPr>
          <p:cNvPr id="6" name="Group 5"/>
          <p:cNvGrpSpPr/>
          <p:nvPr/>
        </p:nvGrpSpPr>
        <p:grpSpPr>
          <a:xfrm>
            <a:off x="2895600" y="5090415"/>
            <a:ext cx="5715000" cy="1143000"/>
            <a:chOff x="1219200" y="2743200"/>
            <a:chExt cx="5715000" cy="1371600"/>
          </a:xfrm>
        </p:grpSpPr>
        <p:sp>
          <p:nvSpPr>
            <p:cNvPr id="7" name="Rectangle 6"/>
            <p:cNvSpPr/>
            <p:nvPr/>
          </p:nvSpPr>
          <p:spPr>
            <a:xfrm>
              <a:off x="1219200" y="2743200"/>
              <a:ext cx="5715000" cy="13716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accent2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524000" y="3000636"/>
              <a:ext cx="1757278" cy="90011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Your App 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5029200" y="3000635"/>
              <a:ext cx="1631758" cy="90011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Power BI Service</a:t>
              </a:r>
            </a:p>
          </p:txBody>
        </p:sp>
        <p:cxnSp>
          <p:nvCxnSpPr>
            <p:cNvPr id="10" name="Straight Arrow Connector 9"/>
            <p:cNvCxnSpPr>
              <a:stCxn id="8" idx="3"/>
            </p:cNvCxnSpPr>
            <p:nvPr/>
          </p:nvCxnSpPr>
          <p:spPr>
            <a:xfrm flipV="1">
              <a:off x="3281278" y="3450692"/>
              <a:ext cx="1671722" cy="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94032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MVC View Models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328" y="1295402"/>
            <a:ext cx="3124200" cy="335987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176" t="47326" b="8503"/>
          <a:stretch/>
        </p:blipFill>
        <p:spPr>
          <a:xfrm>
            <a:off x="338328" y="4953000"/>
            <a:ext cx="8686800" cy="14478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56873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Power BI Embedding Fundamentals</a:t>
            </a:r>
          </a:p>
          <a:p>
            <a:r>
              <a:rPr lang="en-US" dirty="0"/>
              <a:t>App Workspaces and Dedicated Capacities</a:t>
            </a:r>
          </a:p>
          <a:p>
            <a:r>
              <a:rPr lang="en-US" dirty="0"/>
              <a:t>Authentication with Azure Active Directory</a:t>
            </a:r>
          </a:p>
          <a:p>
            <a:r>
              <a:rPr lang="en-US" dirty="0"/>
              <a:t>Programming with Power BI Service API</a:t>
            </a:r>
          </a:p>
          <a:p>
            <a:r>
              <a:rPr lang="en-US" dirty="0"/>
              <a:t>Working with Embeddable Resources</a:t>
            </a:r>
          </a:p>
          <a:p>
            <a:r>
              <a:rPr lang="en-US" dirty="0"/>
              <a:t>Embedding with Power BI JavaScript API</a:t>
            </a:r>
          </a:p>
        </p:txBody>
      </p:sp>
    </p:spTree>
    <p:extLst>
      <p:ext uri="{BB962C8B-B14F-4D97-AF65-F5344CB8AC3E}">
        <p14:creationId xmlns:p14="http://schemas.microsoft.com/office/powerpoint/2010/main" val="39282831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Power BI Embedding Fundamentals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App Workspaces and Dedicated Capacities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Authentication with Azure Active Directory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Programming with Power BI Service API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Working with Embeddable Resources</a:t>
            </a:r>
          </a:p>
          <a:p>
            <a:r>
              <a:rPr lang="en-US" dirty="0"/>
              <a:t>Embedding with Power BI JavaScript API</a:t>
            </a:r>
          </a:p>
        </p:txBody>
      </p:sp>
    </p:spTree>
    <p:extLst>
      <p:ext uri="{BB962C8B-B14F-4D97-AF65-F5344CB8AC3E}">
        <p14:creationId xmlns:p14="http://schemas.microsoft.com/office/powerpoint/2010/main" val="28539341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Embeddable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Reports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Dashboards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Dashboard Tiles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Q &amp; A Experience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Visual *</a:t>
            </a:r>
          </a:p>
          <a:p>
            <a:pPr marL="849312" lvl="1" indent="-514350">
              <a:buFont typeface="Wingdings" panose="05000000000000000000" pitchFamily="2" charset="2"/>
              <a:buChar char="§"/>
            </a:pPr>
            <a:endParaRPr lang="en-US" dirty="0"/>
          </a:p>
          <a:p>
            <a:pPr marL="334962" lvl="1" indent="0">
              <a:buNone/>
            </a:pPr>
            <a:r>
              <a:rPr lang="en-US" dirty="0"/>
              <a:t>* really just a trick you do when embedding a report</a:t>
            </a:r>
          </a:p>
        </p:txBody>
      </p:sp>
    </p:spTree>
    <p:extLst>
      <p:ext uri="{BB962C8B-B14F-4D97-AF65-F5344CB8AC3E}">
        <p14:creationId xmlns:p14="http://schemas.microsoft.com/office/powerpoint/2010/main" val="762417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 and Dataset Info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Embed data required for an existing report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Embed data for dataset required to create new report</a:t>
            </a:r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r="34019"/>
          <a:stretch/>
        </p:blipFill>
        <p:spPr>
          <a:xfrm>
            <a:off x="862584" y="2057402"/>
            <a:ext cx="6629400" cy="190086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720261"/>
            <a:ext cx="4415664" cy="95633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15994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You can embed reports using master user AAD token, but…</a:t>
            </a:r>
          </a:p>
          <a:p>
            <a:pPr lvl="1"/>
            <a:r>
              <a:rPr lang="en-US" sz="1800" dirty="0"/>
              <a:t>You might want embed resource using more restricted tokens</a:t>
            </a:r>
          </a:p>
          <a:p>
            <a:pPr lvl="1"/>
            <a:r>
              <a:rPr lang="en-US" sz="1800" dirty="0"/>
              <a:t>You might want stay within the bounds of Power BI licensing terms</a:t>
            </a:r>
          </a:p>
          <a:p>
            <a:pPr lvl="1"/>
            <a:endParaRPr lang="en-US" sz="1800" dirty="0"/>
          </a:p>
          <a:p>
            <a:r>
              <a:rPr lang="en-US" sz="2000" dirty="0"/>
              <a:t>Power BI service supports generating embed tokens</a:t>
            </a:r>
          </a:p>
          <a:p>
            <a:pPr lvl="1"/>
            <a:r>
              <a:rPr lang="en-US" sz="1800" dirty="0"/>
              <a:t>Embed token provides restrictions on whether user can view or edit</a:t>
            </a:r>
          </a:p>
          <a:p>
            <a:pPr lvl="1"/>
            <a:r>
              <a:rPr lang="en-US" sz="1800" dirty="0"/>
              <a:t>Each embed token created for one specific resource</a:t>
            </a:r>
          </a:p>
          <a:p>
            <a:pPr lvl="1"/>
            <a:r>
              <a:rPr lang="en-US" sz="1800" dirty="0"/>
              <a:t>Embed token can only be generated inside Power BI Premium capacity</a:t>
            </a:r>
          </a:p>
          <a:p>
            <a:pPr lvl="1"/>
            <a:r>
              <a:rPr lang="en-US" sz="1800" dirty="0"/>
              <a:t>Supports generating tokens using row-level security (RLS)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4953002"/>
            <a:ext cx="7848600" cy="110911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695859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Model with Embed Data for Report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447800"/>
            <a:ext cx="5981700" cy="32766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9837918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Power BI Embedding Fundamentals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App Workspaces and Dedicated Capacities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Authentication with Azure Active Directory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Programming with Power BI Service API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Working with Embeddable Resources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Embedding with Power BI JavaScript API</a:t>
            </a:r>
          </a:p>
        </p:txBody>
      </p:sp>
    </p:spTree>
    <p:extLst>
      <p:ext uri="{BB962C8B-B14F-4D97-AF65-F5344CB8AC3E}">
        <p14:creationId xmlns:p14="http://schemas.microsoft.com/office/powerpoint/2010/main" val="7134359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38B15-BCBA-475F-89FB-33E18E010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BI JavaScript API (PBIJS)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C462C5-579B-411F-AA41-143AA8892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hlinkClick r:id="rId2"/>
              </a:rPr>
              <a:t>https://github.com/Microsoft/PowerBI-JavaScript/wiki</a:t>
            </a:r>
            <a:r>
              <a:rPr lang="en-US" sz="24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C4FA20-9198-4F19-8462-91F23AB1E5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9" t="1111" r="9501" b="23333"/>
          <a:stretch/>
        </p:blipFill>
        <p:spPr>
          <a:xfrm>
            <a:off x="838200" y="2067823"/>
            <a:ext cx="7137400" cy="456157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7655993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A4F23-2F7F-4C98-A4F7-7B688DA82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 World with Power BI Embedding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986185-3082-4E22-93AB-A17D39D4D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PBIJS library provides </a:t>
            </a:r>
            <a:r>
              <a:rPr lang="en-US" sz="2000" b="1" dirty="0" err="1"/>
              <a:t>powerbi</a:t>
            </a:r>
            <a:r>
              <a:rPr lang="en-US" sz="2000" dirty="0"/>
              <a:t> as top-level service object</a:t>
            </a:r>
          </a:p>
          <a:p>
            <a:pPr lvl="1"/>
            <a:r>
              <a:rPr lang="en-US" sz="1600" dirty="0"/>
              <a:t>You create configuration and then call </a:t>
            </a:r>
            <a:r>
              <a:rPr lang="en-US" sz="1600" b="1" dirty="0" err="1"/>
              <a:t>powerbi.embed</a:t>
            </a:r>
            <a:r>
              <a:rPr lang="en-US" sz="1600" dirty="0"/>
              <a:t> to embed a report</a:t>
            </a:r>
          </a:p>
          <a:p>
            <a:pPr lvl="1"/>
            <a:r>
              <a:rPr lang="en-US" sz="1600" dirty="0"/>
              <a:t>You must pass access token as part of the configuration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2FE965-2B8F-4241-96D9-F157C8B2C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114" y="2667000"/>
            <a:ext cx="7877175" cy="36576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033247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F6CE5AD3-0B7E-4DD4-87BF-BD3DE7DBC9E7}"/>
              </a:ext>
            </a:extLst>
          </p:cNvPr>
          <p:cNvGrpSpPr/>
          <p:nvPr/>
        </p:nvGrpSpPr>
        <p:grpSpPr>
          <a:xfrm>
            <a:off x="304800" y="2681456"/>
            <a:ext cx="8483600" cy="3754918"/>
            <a:chOff x="304800" y="2874482"/>
            <a:chExt cx="8483600" cy="3754918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FFFC05AC-751F-4182-A03B-7469C56029DD}"/>
                </a:ext>
              </a:extLst>
            </p:cNvPr>
            <p:cNvGrpSpPr/>
            <p:nvPr/>
          </p:nvGrpSpPr>
          <p:grpSpPr>
            <a:xfrm>
              <a:off x="304800" y="2910042"/>
              <a:ext cx="5988531" cy="3719358"/>
              <a:chOff x="365098" y="2380521"/>
              <a:chExt cx="5988531" cy="3719358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7E6DF5A0-66AB-4DDF-B3AC-54C1F56AB7B8}"/>
                  </a:ext>
                </a:extLst>
              </p:cNvPr>
              <p:cNvSpPr/>
              <p:nvPr/>
            </p:nvSpPr>
            <p:spPr>
              <a:xfrm>
                <a:off x="365098" y="2794773"/>
                <a:ext cx="5988531" cy="330510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schemeClr val="accent2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A83E4B45-4224-4E73-A17E-F5574C50743B}"/>
                  </a:ext>
                </a:extLst>
              </p:cNvPr>
              <p:cNvSpPr/>
              <p:nvPr/>
            </p:nvSpPr>
            <p:spPr>
              <a:xfrm>
                <a:off x="365098" y="2380521"/>
                <a:ext cx="5988531" cy="394123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bg1"/>
                    </a:solidFill>
                  </a:rPr>
                  <a:t>Your HTML and CSS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27F9A81-7C94-4B8E-9029-37FCFD7070D5}"/>
                </a:ext>
              </a:extLst>
            </p:cNvPr>
            <p:cNvGrpSpPr/>
            <p:nvPr/>
          </p:nvGrpSpPr>
          <p:grpSpPr>
            <a:xfrm>
              <a:off x="6315924" y="2874482"/>
              <a:ext cx="2472476" cy="1050058"/>
              <a:chOff x="6315924" y="2874482"/>
              <a:chExt cx="2472476" cy="1050058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4F750BCD-DF07-4677-95B6-F227829659E0}"/>
                  </a:ext>
                </a:extLst>
              </p:cNvPr>
              <p:cNvSpPr/>
              <p:nvPr/>
            </p:nvSpPr>
            <p:spPr>
              <a:xfrm>
                <a:off x="7227328" y="2926672"/>
                <a:ext cx="1561072" cy="99786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dirty="0"/>
                  <a:t>Web Hosting Server</a:t>
                </a:r>
              </a:p>
            </p:txBody>
          </p:sp>
          <p:sp>
            <p:nvSpPr>
              <p:cNvPr id="39" name="Arrow: Left 38">
                <a:extLst>
                  <a:ext uri="{FF2B5EF4-FFF2-40B4-BE49-F238E27FC236}">
                    <a16:creationId xmlns:a16="http://schemas.microsoft.com/office/drawing/2014/main" id="{0665E21E-EA0A-46D4-91ED-FF0B81A0D8BB}"/>
                  </a:ext>
                </a:extLst>
              </p:cNvPr>
              <p:cNvSpPr/>
              <p:nvPr/>
            </p:nvSpPr>
            <p:spPr>
              <a:xfrm>
                <a:off x="6315924" y="2874482"/>
                <a:ext cx="2435557" cy="500028"/>
              </a:xfrm>
              <a:prstGeom prst="leftArrow">
                <a:avLst>
                  <a:gd name="adj1" fmla="val 50000"/>
                  <a:gd name="adj2" fmla="val 50000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2">
                        <a:lumMod val="90000"/>
                        <a:lumOff val="10000"/>
                      </a:schemeClr>
                    </a:solidFill>
                  </a:rPr>
                  <a:t>https://app1.mydomain.com</a:t>
                </a: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F41AD98-2CED-48A6-8179-854DE108B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 Embedding Architecture</a:t>
            </a:r>
          </a:p>
        </p:txBody>
      </p:sp>
      <p:sp>
        <p:nvSpPr>
          <p:cNvPr id="46" name="Content Placeholder 45">
            <a:extLst>
              <a:ext uri="{FF2B5EF4-FFF2-40B4-BE49-F238E27FC236}">
                <a16:creationId xmlns:a16="http://schemas.microsoft.com/office/drawing/2014/main" id="{AAF5B797-1388-4544-AE34-B96AA43A3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Embedding involves creating an </a:t>
            </a:r>
            <a:r>
              <a:rPr lang="en-US" sz="2000" dirty="0" err="1"/>
              <a:t>iFrame</a:t>
            </a:r>
            <a:r>
              <a:rPr lang="en-US" sz="2000" dirty="0"/>
              <a:t> on the page</a:t>
            </a:r>
          </a:p>
          <a:p>
            <a:pPr lvl="1"/>
            <a:r>
              <a:rPr lang="en-US" sz="1800" dirty="0"/>
              <a:t>PBIJS transparently creates </a:t>
            </a:r>
            <a:r>
              <a:rPr lang="en-US" sz="1800" dirty="0" err="1"/>
              <a:t>iFrame</a:t>
            </a:r>
            <a:r>
              <a:rPr lang="en-US" sz="1800" dirty="0"/>
              <a:t> and sets source to Power BI Service</a:t>
            </a:r>
          </a:p>
          <a:p>
            <a:pPr lvl="1"/>
            <a:r>
              <a:rPr lang="en-US" sz="1800" b="1" i="1" dirty="0">
                <a:solidFill>
                  <a:srgbClr val="9F002D"/>
                </a:solidFill>
              </a:rPr>
              <a:t>The </a:t>
            </a:r>
            <a:r>
              <a:rPr lang="en-US" sz="1800" b="1" i="1" dirty="0" err="1">
                <a:solidFill>
                  <a:srgbClr val="9F002D"/>
                </a:solidFill>
              </a:rPr>
              <a:t>iFrame</a:t>
            </a:r>
            <a:r>
              <a:rPr lang="en-US" sz="1800" b="1" i="1" dirty="0">
                <a:solidFill>
                  <a:srgbClr val="9F002D"/>
                </a:solidFill>
              </a:rPr>
              <a:t> and hosting page originate from different DNS domains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07E18CE7-0930-49CC-BFEE-A1AFF7D2D30B}"/>
              </a:ext>
            </a:extLst>
          </p:cNvPr>
          <p:cNvSpPr/>
          <p:nvPr/>
        </p:nvSpPr>
        <p:spPr>
          <a:xfrm>
            <a:off x="447187" y="3315496"/>
            <a:ext cx="1270978" cy="604989"/>
          </a:xfrm>
          <a:prstGeom prst="roundRect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Your</a:t>
            </a:r>
          </a:p>
          <a:p>
            <a:pPr algn="ctr"/>
            <a:r>
              <a:rPr lang="en-US" sz="1400" dirty="0"/>
              <a:t>JavaScript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161C3F3-7C6E-4AD1-979E-E85DFD3BA70B}"/>
              </a:ext>
            </a:extLst>
          </p:cNvPr>
          <p:cNvGrpSpPr/>
          <p:nvPr/>
        </p:nvGrpSpPr>
        <p:grpSpPr>
          <a:xfrm>
            <a:off x="5045814" y="4876740"/>
            <a:ext cx="3838935" cy="1033428"/>
            <a:chOff x="5045812" y="5069766"/>
            <a:chExt cx="3838935" cy="1033428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3C11B0F-CC30-429B-B60B-1910118794AE}"/>
                </a:ext>
              </a:extLst>
            </p:cNvPr>
            <p:cNvSpPr/>
            <p:nvPr/>
          </p:nvSpPr>
          <p:spPr>
            <a:xfrm>
              <a:off x="7086600" y="5111367"/>
              <a:ext cx="1798147" cy="9918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dirty="0"/>
                <a:t>Power BI Service</a:t>
              </a:r>
            </a:p>
          </p:txBody>
        </p:sp>
        <p:sp>
          <p:nvSpPr>
            <p:cNvPr id="35" name="Arrow: Left 34">
              <a:extLst>
                <a:ext uri="{FF2B5EF4-FFF2-40B4-BE49-F238E27FC236}">
                  <a16:creationId xmlns:a16="http://schemas.microsoft.com/office/drawing/2014/main" id="{84B22C98-A043-47DD-8CB9-842F6D92D52A}"/>
                </a:ext>
              </a:extLst>
            </p:cNvPr>
            <p:cNvSpPr/>
            <p:nvPr/>
          </p:nvSpPr>
          <p:spPr>
            <a:xfrm>
              <a:off x="5045812" y="5069766"/>
              <a:ext cx="3803481" cy="500028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accent2">
                <a:lumMod val="60000"/>
                <a:lumOff val="4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https://wabi-us-east2-redirect.analysis.windows.net/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96CA4B5-377D-4DCE-B7AD-EA6C8255F406}"/>
              </a:ext>
            </a:extLst>
          </p:cNvPr>
          <p:cNvGrpSpPr/>
          <p:nvPr/>
        </p:nvGrpSpPr>
        <p:grpSpPr>
          <a:xfrm>
            <a:off x="447187" y="3987812"/>
            <a:ext cx="1270978" cy="726717"/>
            <a:chOff x="447187" y="4180836"/>
            <a:chExt cx="1270978" cy="726717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3EF9871E-0A95-4FD3-89C8-74B5F17E28C3}"/>
                </a:ext>
              </a:extLst>
            </p:cNvPr>
            <p:cNvSpPr/>
            <p:nvPr/>
          </p:nvSpPr>
          <p:spPr>
            <a:xfrm>
              <a:off x="447187" y="4400469"/>
              <a:ext cx="1270978" cy="507084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Embedding Data</a:t>
              </a:r>
            </a:p>
          </p:txBody>
        </p:sp>
        <p:sp>
          <p:nvSpPr>
            <p:cNvPr id="42" name="Arrow: Down 41">
              <a:extLst>
                <a:ext uri="{FF2B5EF4-FFF2-40B4-BE49-F238E27FC236}">
                  <a16:creationId xmlns:a16="http://schemas.microsoft.com/office/drawing/2014/main" id="{0D033B2E-9CA2-47D7-92A5-7D2A4BC4BF92}"/>
                </a:ext>
              </a:extLst>
            </p:cNvPr>
            <p:cNvSpPr/>
            <p:nvPr/>
          </p:nvSpPr>
          <p:spPr>
            <a:xfrm>
              <a:off x="966386" y="4180836"/>
              <a:ext cx="232580" cy="152400"/>
            </a:xfrm>
            <a:prstGeom prst="downArrow">
              <a:avLst>
                <a:gd name="adj1" fmla="val 65300"/>
                <a:gd name="adj2" fmla="val 52198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A14EF9C-26B7-4CEB-BA71-6C9C1CC91B26}"/>
              </a:ext>
            </a:extLst>
          </p:cNvPr>
          <p:cNvGrpSpPr/>
          <p:nvPr/>
        </p:nvGrpSpPr>
        <p:grpSpPr>
          <a:xfrm>
            <a:off x="446350" y="4789227"/>
            <a:ext cx="1270978" cy="719344"/>
            <a:chOff x="446350" y="4982253"/>
            <a:chExt cx="1270978" cy="71934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85C8D661-20CE-4C25-AC30-0937E3056066}"/>
                </a:ext>
              </a:extLst>
            </p:cNvPr>
            <p:cNvSpPr/>
            <p:nvPr/>
          </p:nvSpPr>
          <p:spPr>
            <a:xfrm>
              <a:off x="446350" y="5194513"/>
              <a:ext cx="1270978" cy="507084"/>
            </a:xfrm>
            <a:prstGeom prst="roundRect">
              <a:avLst/>
            </a:prstGeom>
            <a:solidFill>
              <a:schemeClr val="accent3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powerbi.js</a:t>
              </a:r>
            </a:p>
          </p:txBody>
        </p:sp>
        <p:sp>
          <p:nvSpPr>
            <p:cNvPr id="43" name="Arrow: Down 42">
              <a:extLst>
                <a:ext uri="{FF2B5EF4-FFF2-40B4-BE49-F238E27FC236}">
                  <a16:creationId xmlns:a16="http://schemas.microsoft.com/office/drawing/2014/main" id="{F3D8EACF-5C00-4E87-ABCD-AF7EC79139A6}"/>
                </a:ext>
              </a:extLst>
            </p:cNvPr>
            <p:cNvSpPr/>
            <p:nvPr/>
          </p:nvSpPr>
          <p:spPr>
            <a:xfrm>
              <a:off x="966386" y="4982253"/>
              <a:ext cx="232580" cy="152400"/>
            </a:xfrm>
            <a:prstGeom prst="downArrow">
              <a:avLst>
                <a:gd name="adj1" fmla="val 65300"/>
                <a:gd name="adj2" fmla="val 52198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92AE409-5C60-427F-9F33-D60162B26574}"/>
              </a:ext>
            </a:extLst>
          </p:cNvPr>
          <p:cNvGrpSpPr/>
          <p:nvPr/>
        </p:nvGrpSpPr>
        <p:grpSpPr>
          <a:xfrm>
            <a:off x="1771515" y="3946864"/>
            <a:ext cx="3188537" cy="2227449"/>
            <a:chOff x="1771513" y="4139888"/>
            <a:chExt cx="3188537" cy="2227449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58F2D74B-08D1-4190-AD54-E3997EAE809A}"/>
                </a:ext>
              </a:extLst>
            </p:cNvPr>
            <p:cNvSpPr/>
            <p:nvPr/>
          </p:nvSpPr>
          <p:spPr>
            <a:xfrm>
              <a:off x="2321451" y="4508830"/>
              <a:ext cx="2638599" cy="185850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2">
                    <a:lumMod val="90000"/>
                    <a:lumOff val="10000"/>
                  </a:schemeClr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091A2F0-30AB-438B-A206-C0A51C813303}"/>
                </a:ext>
              </a:extLst>
            </p:cNvPr>
            <p:cNvSpPr/>
            <p:nvPr/>
          </p:nvSpPr>
          <p:spPr>
            <a:xfrm>
              <a:off x="2316371" y="4139888"/>
              <a:ext cx="2638599" cy="33760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>
                  <a:solidFill>
                    <a:schemeClr val="bg1"/>
                  </a:solidFill>
                </a:rPr>
                <a:t>iFrame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44" name="Arrow: Right 43">
              <a:extLst>
                <a:ext uri="{FF2B5EF4-FFF2-40B4-BE49-F238E27FC236}">
                  <a16:creationId xmlns:a16="http://schemas.microsoft.com/office/drawing/2014/main" id="{CA90072A-ABBC-4267-BE9B-480834E5DB59}"/>
                </a:ext>
              </a:extLst>
            </p:cNvPr>
            <p:cNvSpPr/>
            <p:nvPr/>
          </p:nvSpPr>
          <p:spPr>
            <a:xfrm>
              <a:off x="1771513" y="5297708"/>
              <a:ext cx="428191" cy="261013"/>
            </a:xfrm>
            <a:prstGeom prst="rightArrow">
              <a:avLst/>
            </a:prstGeom>
            <a:solidFill>
              <a:schemeClr val="accent4">
                <a:lumMod val="60000"/>
                <a:lumOff val="40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5" name="Picture 44">
            <a:extLst>
              <a:ext uri="{FF2B5EF4-FFF2-40B4-BE49-F238E27FC236}">
                <a16:creationId xmlns:a16="http://schemas.microsoft.com/office/drawing/2014/main" id="{5F38F72E-DD11-413B-8FD9-80B03F32AC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95" t="17847" r="195" b="-17847"/>
          <a:stretch/>
        </p:blipFill>
        <p:spPr>
          <a:xfrm>
            <a:off x="2316373" y="4315804"/>
            <a:ext cx="2629349" cy="223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126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846B6-9B49-4F27-A681-916A6D237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Message Communications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DFB49-6710-4372-B2CB-A75089BEF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4 extra libraries used communicate with report in </a:t>
            </a:r>
            <a:r>
              <a:rPr lang="en-US" sz="2400" dirty="0" err="1"/>
              <a:t>iFrame</a:t>
            </a:r>
            <a:endParaRPr lang="en-US" sz="2400" dirty="0"/>
          </a:p>
          <a:p>
            <a:pPr lvl="1"/>
            <a:r>
              <a:rPr lang="en-US" sz="2000" dirty="0"/>
              <a:t>window-post-message-proxy (WPMP)</a:t>
            </a:r>
          </a:p>
          <a:p>
            <a:pPr lvl="1"/>
            <a:r>
              <a:rPr lang="en-US" sz="2000" dirty="0"/>
              <a:t>http-post-message (HPM)</a:t>
            </a:r>
          </a:p>
          <a:p>
            <a:pPr lvl="1"/>
            <a:r>
              <a:rPr lang="en-US" sz="2000" dirty="0" err="1"/>
              <a:t>powerbi</a:t>
            </a:r>
            <a:r>
              <a:rPr lang="en-US" sz="2000" dirty="0"/>
              <a:t>-router (PBIR)</a:t>
            </a:r>
          </a:p>
          <a:p>
            <a:pPr lvl="1"/>
            <a:r>
              <a:rPr lang="en-US" sz="2000" dirty="0" err="1"/>
              <a:t>powerbi</a:t>
            </a:r>
            <a:r>
              <a:rPr lang="en-US" sz="2000" dirty="0"/>
              <a:t>-models (PBIM)</a:t>
            </a:r>
          </a:p>
          <a:p>
            <a:pPr lvl="1"/>
            <a:endParaRPr lang="en-US" sz="20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56A472-DA40-43AB-AE92-6B290B3770A6}"/>
              </a:ext>
            </a:extLst>
          </p:cNvPr>
          <p:cNvSpPr/>
          <p:nvPr/>
        </p:nvSpPr>
        <p:spPr>
          <a:xfrm>
            <a:off x="365760" y="3657600"/>
            <a:ext cx="8244840" cy="2971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8D38892-9A5F-4C10-BC31-F26A6213A8D0}"/>
              </a:ext>
            </a:extLst>
          </p:cNvPr>
          <p:cNvSpPr/>
          <p:nvPr/>
        </p:nvSpPr>
        <p:spPr>
          <a:xfrm>
            <a:off x="664865" y="4103138"/>
            <a:ext cx="1130440" cy="561776"/>
          </a:xfrm>
          <a:prstGeom prst="roundRect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Your</a:t>
            </a:r>
          </a:p>
          <a:p>
            <a:pPr algn="ctr"/>
            <a:r>
              <a:rPr lang="en-US" sz="1200" dirty="0"/>
              <a:t>JavaScript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E1B7EA2-C913-482F-84A2-006FF3D2DBC6}"/>
              </a:ext>
            </a:extLst>
          </p:cNvPr>
          <p:cNvSpPr/>
          <p:nvPr/>
        </p:nvSpPr>
        <p:spPr>
          <a:xfrm>
            <a:off x="4569013" y="4103141"/>
            <a:ext cx="3821139" cy="233106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F192ADB-930A-4DC4-B36E-4A70A051E5DE}"/>
              </a:ext>
            </a:extLst>
          </p:cNvPr>
          <p:cNvSpPr/>
          <p:nvPr/>
        </p:nvSpPr>
        <p:spPr>
          <a:xfrm>
            <a:off x="4569013" y="3809171"/>
            <a:ext cx="3821139" cy="29396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iFrame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4999EBF-6BC2-4604-A431-81D671291FB2}"/>
              </a:ext>
            </a:extLst>
          </p:cNvPr>
          <p:cNvSpPr/>
          <p:nvPr/>
        </p:nvSpPr>
        <p:spPr>
          <a:xfrm>
            <a:off x="664865" y="5673453"/>
            <a:ext cx="1130440" cy="603892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report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15F0EC8-BD44-4C9E-8175-1B16D8AB0EA6}"/>
              </a:ext>
            </a:extLst>
          </p:cNvPr>
          <p:cNvGrpSpPr/>
          <p:nvPr/>
        </p:nvGrpSpPr>
        <p:grpSpPr>
          <a:xfrm>
            <a:off x="1878437" y="5693789"/>
            <a:ext cx="2410826" cy="583556"/>
            <a:chOff x="4746255" y="2753031"/>
            <a:chExt cx="3323216" cy="604990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9F75C0CD-D91C-478C-B5F9-F678AD0859F5}"/>
                </a:ext>
              </a:extLst>
            </p:cNvPr>
            <p:cNvSpPr/>
            <p:nvPr/>
          </p:nvSpPr>
          <p:spPr>
            <a:xfrm>
              <a:off x="4746255" y="2753032"/>
              <a:ext cx="1036178" cy="604989"/>
            </a:xfrm>
            <a:prstGeom prst="roundRect">
              <a:avLst/>
            </a:prstGeom>
            <a:solidFill>
              <a:schemeClr val="accent3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HPM</a:t>
              </a:r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B3CE985A-0612-4329-AC2E-D25A42EBE024}"/>
                </a:ext>
              </a:extLst>
            </p:cNvPr>
            <p:cNvSpPr/>
            <p:nvPr/>
          </p:nvSpPr>
          <p:spPr>
            <a:xfrm>
              <a:off x="5894193" y="2753031"/>
              <a:ext cx="1036178" cy="604989"/>
            </a:xfrm>
            <a:prstGeom prst="roundRect">
              <a:avLst/>
            </a:prstGeom>
            <a:solidFill>
              <a:schemeClr val="accent3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PBIR</a:t>
              </a: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C3BE52AA-5D98-4663-919B-EB4EB786BC52}"/>
                </a:ext>
              </a:extLst>
            </p:cNvPr>
            <p:cNvSpPr/>
            <p:nvPr/>
          </p:nvSpPr>
          <p:spPr>
            <a:xfrm>
              <a:off x="7033293" y="2753031"/>
              <a:ext cx="1036178" cy="604989"/>
            </a:xfrm>
            <a:prstGeom prst="roundRect">
              <a:avLst/>
            </a:prstGeom>
            <a:solidFill>
              <a:schemeClr val="accent3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WPMP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6965B35-26D5-42F1-82B2-C9BF6EBA170A}"/>
              </a:ext>
            </a:extLst>
          </p:cNvPr>
          <p:cNvGrpSpPr/>
          <p:nvPr/>
        </p:nvGrpSpPr>
        <p:grpSpPr>
          <a:xfrm>
            <a:off x="4803592" y="5693791"/>
            <a:ext cx="2410825" cy="583555"/>
            <a:chOff x="4469539" y="5621819"/>
            <a:chExt cx="2209798" cy="628444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0FCB4F5B-4CD9-4DC7-911E-A3814580BD0F}"/>
                </a:ext>
              </a:extLst>
            </p:cNvPr>
            <p:cNvSpPr/>
            <p:nvPr/>
          </p:nvSpPr>
          <p:spPr>
            <a:xfrm>
              <a:off x="5990322" y="5621819"/>
              <a:ext cx="689015" cy="628444"/>
            </a:xfrm>
            <a:prstGeom prst="roundRect">
              <a:avLst/>
            </a:prstGeom>
            <a:solidFill>
              <a:schemeClr val="accent3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HPM</a:t>
              </a:r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88BC2CD1-E5D3-48D6-888E-B4DE9D8BD66F}"/>
                </a:ext>
              </a:extLst>
            </p:cNvPr>
            <p:cNvSpPr/>
            <p:nvPr/>
          </p:nvSpPr>
          <p:spPr>
            <a:xfrm>
              <a:off x="5234172" y="5621819"/>
              <a:ext cx="689015" cy="628444"/>
            </a:xfrm>
            <a:prstGeom prst="roundRect">
              <a:avLst/>
            </a:prstGeom>
            <a:solidFill>
              <a:schemeClr val="accent3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PBIR</a:t>
              </a:r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74E4D1D2-C50F-439E-99DB-AFD76ACEFA7C}"/>
                </a:ext>
              </a:extLst>
            </p:cNvPr>
            <p:cNvSpPr/>
            <p:nvPr/>
          </p:nvSpPr>
          <p:spPr>
            <a:xfrm>
              <a:off x="4469539" y="5621819"/>
              <a:ext cx="689015" cy="628444"/>
            </a:xfrm>
            <a:prstGeom prst="roundRect">
              <a:avLst/>
            </a:prstGeom>
            <a:solidFill>
              <a:schemeClr val="accent3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WPMP</a:t>
              </a:r>
            </a:p>
          </p:txBody>
        </p:sp>
      </p:grp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51E45106-C826-496F-9B6A-DDF98A116728}"/>
              </a:ext>
            </a:extLst>
          </p:cNvPr>
          <p:cNvSpPr/>
          <p:nvPr/>
        </p:nvSpPr>
        <p:spPr>
          <a:xfrm>
            <a:off x="4347852" y="5780316"/>
            <a:ext cx="412926" cy="172295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98BE644B-60F4-4B1B-ABD4-D292E4124BC5}"/>
              </a:ext>
            </a:extLst>
          </p:cNvPr>
          <p:cNvSpPr/>
          <p:nvPr/>
        </p:nvSpPr>
        <p:spPr>
          <a:xfrm flipH="1">
            <a:off x="4311822" y="5952611"/>
            <a:ext cx="440191" cy="172295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6E58510B-05BA-425B-B127-A9DAB7F68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7379" y="4267708"/>
            <a:ext cx="2356911" cy="113211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77BD4D74-19B4-4447-BD74-D4D6EDCDBC43}"/>
              </a:ext>
            </a:extLst>
          </p:cNvPr>
          <p:cNvSpPr/>
          <p:nvPr/>
        </p:nvSpPr>
        <p:spPr>
          <a:xfrm>
            <a:off x="664865" y="4882508"/>
            <a:ext cx="1130440" cy="603892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service</a:t>
            </a:r>
          </a:p>
        </p:txBody>
      </p:sp>
      <p:sp>
        <p:nvSpPr>
          <p:cNvPr id="32" name="Arrow: Down 31">
            <a:extLst>
              <a:ext uri="{FF2B5EF4-FFF2-40B4-BE49-F238E27FC236}">
                <a16:creationId xmlns:a16="http://schemas.microsoft.com/office/drawing/2014/main" id="{0B0584F4-1AA9-4B9E-B0C5-E110E0FF399A}"/>
              </a:ext>
            </a:extLst>
          </p:cNvPr>
          <p:cNvSpPr/>
          <p:nvPr/>
        </p:nvSpPr>
        <p:spPr>
          <a:xfrm>
            <a:off x="1113795" y="4708196"/>
            <a:ext cx="232580" cy="152400"/>
          </a:xfrm>
          <a:prstGeom prst="downArrow">
            <a:avLst>
              <a:gd name="adj1" fmla="val 65300"/>
              <a:gd name="adj2" fmla="val 52198"/>
            </a:avLst>
          </a:prstGeom>
          <a:solidFill>
            <a:schemeClr val="accent4">
              <a:lumMod val="60000"/>
              <a:lumOff val="4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Arrow: Down 35">
            <a:extLst>
              <a:ext uri="{FF2B5EF4-FFF2-40B4-BE49-F238E27FC236}">
                <a16:creationId xmlns:a16="http://schemas.microsoft.com/office/drawing/2014/main" id="{B6BB9D25-5BEF-4279-862E-C3A55BF3A853}"/>
              </a:ext>
            </a:extLst>
          </p:cNvPr>
          <p:cNvSpPr/>
          <p:nvPr/>
        </p:nvSpPr>
        <p:spPr>
          <a:xfrm>
            <a:off x="1100053" y="5510027"/>
            <a:ext cx="232580" cy="152400"/>
          </a:xfrm>
          <a:prstGeom prst="downArrow">
            <a:avLst>
              <a:gd name="adj1" fmla="val 65300"/>
              <a:gd name="adj2" fmla="val 52198"/>
            </a:avLst>
          </a:prstGeom>
          <a:solidFill>
            <a:schemeClr val="accent4">
              <a:lumMod val="60000"/>
              <a:lumOff val="4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row: Down 36">
            <a:extLst>
              <a:ext uri="{FF2B5EF4-FFF2-40B4-BE49-F238E27FC236}">
                <a16:creationId xmlns:a16="http://schemas.microsoft.com/office/drawing/2014/main" id="{04A7BC5D-A979-4406-915D-A72FC9625837}"/>
              </a:ext>
            </a:extLst>
          </p:cNvPr>
          <p:cNvSpPr/>
          <p:nvPr/>
        </p:nvSpPr>
        <p:spPr>
          <a:xfrm flipV="1">
            <a:off x="6719544" y="5458793"/>
            <a:ext cx="232580" cy="176027"/>
          </a:xfrm>
          <a:prstGeom prst="downArrow">
            <a:avLst>
              <a:gd name="adj1" fmla="val 65300"/>
              <a:gd name="adj2" fmla="val 52198"/>
            </a:avLst>
          </a:prstGeom>
          <a:solidFill>
            <a:schemeClr val="accent4">
              <a:lumMod val="60000"/>
              <a:lumOff val="4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695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Power BI Service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Provides cloud-based foundation for Power BI platform</a:t>
            </a:r>
          </a:p>
          <a:p>
            <a:pPr lvl="1"/>
            <a:r>
              <a:rPr lang="en-US" sz="2000" dirty="0"/>
              <a:t>Accessible with browser through </a:t>
            </a:r>
            <a:r>
              <a:rPr lang="en-US" sz="2000" dirty="0">
                <a:hlinkClick r:id="rId3"/>
              </a:rPr>
              <a:t>https://app.powerbi.com</a:t>
            </a:r>
            <a:endParaRPr lang="en-US" sz="2000" dirty="0"/>
          </a:p>
          <a:p>
            <a:pPr lvl="1"/>
            <a:r>
              <a:rPr lang="en-US" sz="2000" dirty="0"/>
              <a:t>Accessible through Power BI mobile apps</a:t>
            </a:r>
          </a:p>
          <a:p>
            <a:pPr lvl="1"/>
            <a:r>
              <a:rPr lang="en-US" sz="2000" dirty="0"/>
              <a:t>Accessible to developers through Power BI Service API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2" y="3124200"/>
            <a:ext cx="6100739" cy="3429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57555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B556A472-DA40-43AB-AE92-6B290B3770A6}"/>
              </a:ext>
            </a:extLst>
          </p:cNvPr>
          <p:cNvSpPr/>
          <p:nvPr/>
        </p:nvSpPr>
        <p:spPr>
          <a:xfrm>
            <a:off x="381000" y="3137019"/>
            <a:ext cx="8573654" cy="356858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E846B6-9B49-4F27-A681-916A6D237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Promise-based Programming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DFB49-6710-4372-B2CB-A75089BEF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Design of PBIJS simulates HTTP protocol</a:t>
            </a:r>
          </a:p>
          <a:p>
            <a:pPr lvl="1"/>
            <a:r>
              <a:rPr lang="en-US" sz="2000" dirty="0"/>
              <a:t>Creates more intuitive programming model for developers</a:t>
            </a:r>
          </a:p>
          <a:p>
            <a:pPr lvl="1"/>
            <a:r>
              <a:rPr lang="en-US" sz="2000" dirty="0"/>
              <a:t>Programming based on asynchronous requests and promises</a:t>
            </a:r>
          </a:p>
          <a:p>
            <a:pPr lvl="1"/>
            <a:r>
              <a:rPr lang="en-US" sz="2000" dirty="0"/>
              <a:t>Embedded objects programmed using actions and events</a:t>
            </a:r>
          </a:p>
          <a:p>
            <a:pPr lvl="1"/>
            <a:endParaRPr lang="en-US" sz="20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8D38892-9A5F-4C10-BC31-F26A6213A8D0}"/>
              </a:ext>
            </a:extLst>
          </p:cNvPr>
          <p:cNvSpPr/>
          <p:nvPr/>
        </p:nvSpPr>
        <p:spPr>
          <a:xfrm>
            <a:off x="510985" y="4680638"/>
            <a:ext cx="1013015" cy="561776"/>
          </a:xfrm>
          <a:prstGeom prst="roundRect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Your</a:t>
            </a:r>
          </a:p>
          <a:p>
            <a:pPr algn="ctr"/>
            <a:r>
              <a:rPr lang="en-US" sz="1200" dirty="0"/>
              <a:t>JavaScript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E1B7EA2-C913-482F-84A2-006FF3D2DBC6}"/>
              </a:ext>
            </a:extLst>
          </p:cNvPr>
          <p:cNvSpPr/>
          <p:nvPr/>
        </p:nvSpPr>
        <p:spPr>
          <a:xfrm>
            <a:off x="5271247" y="3268187"/>
            <a:ext cx="3527783" cy="3356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4999EBF-6BC2-4604-A431-81D671291FB2}"/>
              </a:ext>
            </a:extLst>
          </p:cNvPr>
          <p:cNvSpPr/>
          <p:nvPr/>
        </p:nvSpPr>
        <p:spPr>
          <a:xfrm>
            <a:off x="2110816" y="3722328"/>
            <a:ext cx="937184" cy="2526072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report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6E58510B-05BA-425B-B127-A9DAB7F68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9746" y="4296572"/>
            <a:ext cx="2705100" cy="129936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A5BC25F-78E8-4931-B7EB-870B3771FC09}"/>
              </a:ext>
            </a:extLst>
          </p:cNvPr>
          <p:cNvGrpSpPr/>
          <p:nvPr/>
        </p:nvGrpSpPr>
        <p:grpSpPr>
          <a:xfrm>
            <a:off x="3163456" y="3268187"/>
            <a:ext cx="2111765" cy="1807059"/>
            <a:chOff x="3505200" y="3907940"/>
            <a:chExt cx="1728168" cy="1807059"/>
          </a:xfrm>
          <a:solidFill>
            <a:schemeClr val="tx1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D231EAC-B8A1-4ACC-87B0-8DB213129901}"/>
                </a:ext>
              </a:extLst>
            </p:cNvPr>
            <p:cNvSpPr/>
            <p:nvPr/>
          </p:nvSpPr>
          <p:spPr>
            <a:xfrm>
              <a:off x="3505200" y="3907940"/>
              <a:ext cx="1728168" cy="180705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dirty="0"/>
                <a:t>Actions</a:t>
              </a:r>
            </a:p>
          </p:txBody>
        </p:sp>
        <p:sp>
          <p:nvSpPr>
            <p:cNvPr id="14" name="Arrow: Right 13">
              <a:extLst>
                <a:ext uri="{FF2B5EF4-FFF2-40B4-BE49-F238E27FC236}">
                  <a16:creationId xmlns:a16="http://schemas.microsoft.com/office/drawing/2014/main" id="{51E45106-C826-496F-9B6A-DDF98A116728}"/>
                </a:ext>
              </a:extLst>
            </p:cNvPr>
            <p:cNvSpPr/>
            <p:nvPr/>
          </p:nvSpPr>
          <p:spPr>
            <a:xfrm>
              <a:off x="3638585" y="4920593"/>
              <a:ext cx="1512601" cy="300341"/>
            </a:xfrm>
            <a:prstGeom prst="rightArrow">
              <a:avLst>
                <a:gd name="adj1" fmla="val 69732"/>
                <a:gd name="adj2" fmla="val 50000"/>
              </a:avLst>
            </a:prstGeom>
            <a:solidFill>
              <a:schemeClr val="accent2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b="1" dirty="0" err="1">
                  <a:solidFill>
                    <a:srgbClr val="9F002D"/>
                  </a:solidFill>
                  <a:latin typeface="Lucida Console" panose="020B0609040504020204" pitchFamily="49" charset="0"/>
                </a:rPr>
                <a:t>report.setFilters</a:t>
              </a:r>
              <a:endParaRPr lang="en-US" sz="900" b="1" dirty="0">
                <a:solidFill>
                  <a:srgbClr val="9F002D"/>
                </a:solidFill>
                <a:latin typeface="Lucida Console" panose="020B0609040504020204" pitchFamily="49" charset="0"/>
              </a:endParaRPr>
            </a:p>
          </p:txBody>
        </p:sp>
        <p:sp>
          <p:nvSpPr>
            <p:cNvPr id="32" name="Arrow: Right 31">
              <a:extLst>
                <a:ext uri="{FF2B5EF4-FFF2-40B4-BE49-F238E27FC236}">
                  <a16:creationId xmlns:a16="http://schemas.microsoft.com/office/drawing/2014/main" id="{BDA6D888-C251-410A-B04A-4868B6DA916E}"/>
                </a:ext>
              </a:extLst>
            </p:cNvPr>
            <p:cNvSpPr/>
            <p:nvPr/>
          </p:nvSpPr>
          <p:spPr>
            <a:xfrm>
              <a:off x="3638585" y="4567805"/>
              <a:ext cx="1512601" cy="300341"/>
            </a:xfrm>
            <a:prstGeom prst="rightArrow">
              <a:avLst>
                <a:gd name="adj1" fmla="val 69732"/>
                <a:gd name="adj2" fmla="val 50000"/>
              </a:avLst>
            </a:prstGeom>
            <a:solidFill>
              <a:schemeClr val="accent2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b="1" dirty="0" err="1">
                  <a:solidFill>
                    <a:srgbClr val="9F002D"/>
                  </a:solidFill>
                  <a:latin typeface="Lucida Console" panose="020B0609040504020204" pitchFamily="49" charset="0"/>
                </a:rPr>
                <a:t>report.switchMode</a:t>
              </a:r>
              <a:endParaRPr lang="en-US" sz="900" b="1" dirty="0">
                <a:solidFill>
                  <a:srgbClr val="9F002D"/>
                </a:solidFill>
                <a:latin typeface="Lucida Console" panose="020B0609040504020204" pitchFamily="49" charset="0"/>
              </a:endParaRPr>
            </a:p>
          </p:txBody>
        </p:sp>
        <p:sp>
          <p:nvSpPr>
            <p:cNvPr id="36" name="Arrow: Right 35">
              <a:extLst>
                <a:ext uri="{FF2B5EF4-FFF2-40B4-BE49-F238E27FC236}">
                  <a16:creationId xmlns:a16="http://schemas.microsoft.com/office/drawing/2014/main" id="{A53A3AF6-A712-4059-8FEC-44023C1CC03F}"/>
                </a:ext>
              </a:extLst>
            </p:cNvPr>
            <p:cNvSpPr/>
            <p:nvPr/>
          </p:nvSpPr>
          <p:spPr>
            <a:xfrm>
              <a:off x="3638585" y="4197631"/>
              <a:ext cx="1512601" cy="300341"/>
            </a:xfrm>
            <a:prstGeom prst="rightArrow">
              <a:avLst>
                <a:gd name="adj1" fmla="val 69732"/>
                <a:gd name="adj2" fmla="val 50000"/>
              </a:avLst>
            </a:prstGeom>
            <a:solidFill>
              <a:schemeClr val="accent2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b="1" dirty="0" err="1">
                  <a:solidFill>
                    <a:srgbClr val="9F002D"/>
                  </a:solidFill>
                  <a:latin typeface="Lucida Console" panose="020B0609040504020204" pitchFamily="49" charset="0"/>
                </a:rPr>
                <a:t>report.fullscreen</a:t>
              </a:r>
              <a:endParaRPr lang="en-US" sz="900" b="1" dirty="0">
                <a:solidFill>
                  <a:srgbClr val="9F002D"/>
                </a:solidFill>
                <a:latin typeface="Lucida Console" panose="020B0609040504020204" pitchFamily="49" charset="0"/>
              </a:endParaRPr>
            </a:p>
          </p:txBody>
        </p:sp>
        <p:sp>
          <p:nvSpPr>
            <p:cNvPr id="37" name="Arrow: Right 36">
              <a:extLst>
                <a:ext uri="{FF2B5EF4-FFF2-40B4-BE49-F238E27FC236}">
                  <a16:creationId xmlns:a16="http://schemas.microsoft.com/office/drawing/2014/main" id="{8E944C3B-AAED-4EA6-937B-5B470AA4DFA6}"/>
                </a:ext>
              </a:extLst>
            </p:cNvPr>
            <p:cNvSpPr/>
            <p:nvPr/>
          </p:nvSpPr>
          <p:spPr>
            <a:xfrm>
              <a:off x="3637478" y="5268670"/>
              <a:ext cx="1512601" cy="300341"/>
            </a:xfrm>
            <a:prstGeom prst="rightArrow">
              <a:avLst>
                <a:gd name="adj1" fmla="val 69732"/>
                <a:gd name="adj2" fmla="val 50000"/>
              </a:avLst>
            </a:prstGeom>
            <a:solidFill>
              <a:schemeClr val="accent2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b="1" dirty="0" err="1">
                  <a:solidFill>
                    <a:srgbClr val="9F002D"/>
                  </a:solidFill>
                  <a:latin typeface="Lucida Console" panose="020B0609040504020204" pitchFamily="49" charset="0"/>
                </a:rPr>
                <a:t>report.getPages</a:t>
              </a:r>
              <a:endParaRPr lang="en-US" sz="900" b="1" dirty="0">
                <a:solidFill>
                  <a:srgbClr val="9F002D"/>
                </a:solidFill>
                <a:latin typeface="Lucida Console" panose="020B0609040504020204" pitchFamily="49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8A6175A-3242-44D6-816E-B811AEB72730}"/>
              </a:ext>
            </a:extLst>
          </p:cNvPr>
          <p:cNvGrpSpPr/>
          <p:nvPr/>
        </p:nvGrpSpPr>
        <p:grpSpPr>
          <a:xfrm>
            <a:off x="3172395" y="5158602"/>
            <a:ext cx="2102539" cy="1465718"/>
            <a:chOff x="1925434" y="3096647"/>
            <a:chExt cx="2036965" cy="1465718"/>
          </a:xfrm>
          <a:solidFill>
            <a:schemeClr val="tx1"/>
          </a:solidFill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18367DA-F31D-4ADF-A7F2-99BB1764A24C}"/>
                </a:ext>
              </a:extLst>
            </p:cNvPr>
            <p:cNvSpPr/>
            <p:nvPr/>
          </p:nvSpPr>
          <p:spPr>
            <a:xfrm flipH="1">
              <a:off x="1925434" y="3096647"/>
              <a:ext cx="2036965" cy="1465718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dirty="0"/>
                <a:t>Events</a:t>
              </a:r>
            </a:p>
          </p:txBody>
        </p:sp>
        <p:sp>
          <p:nvSpPr>
            <p:cNvPr id="40" name="Arrow: Right 39">
              <a:extLst>
                <a:ext uri="{FF2B5EF4-FFF2-40B4-BE49-F238E27FC236}">
                  <a16:creationId xmlns:a16="http://schemas.microsoft.com/office/drawing/2014/main" id="{CCBF2C98-0934-474A-B58C-950B57FEF77F}"/>
                </a:ext>
              </a:extLst>
            </p:cNvPr>
            <p:cNvSpPr/>
            <p:nvPr/>
          </p:nvSpPr>
          <p:spPr>
            <a:xfrm flipH="1">
              <a:off x="2013817" y="4109300"/>
              <a:ext cx="1856629" cy="285600"/>
            </a:xfrm>
            <a:prstGeom prst="rightArrow">
              <a:avLst>
                <a:gd name="adj1" fmla="val 69732"/>
                <a:gd name="adj2" fmla="val 5000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b="1" dirty="0" err="1">
                  <a:solidFill>
                    <a:srgbClr val="9F002D"/>
                  </a:solidFill>
                  <a:latin typeface="Lucida Console" panose="020B0609040504020204" pitchFamily="49" charset="0"/>
                </a:rPr>
                <a:t>report.commandTriggered</a:t>
              </a:r>
              <a:endParaRPr lang="en-US" sz="900" b="1" dirty="0">
                <a:solidFill>
                  <a:srgbClr val="9F002D"/>
                </a:solidFill>
                <a:latin typeface="Lucida Console" panose="020B0609040504020204" pitchFamily="49" charset="0"/>
              </a:endParaRPr>
            </a:p>
          </p:txBody>
        </p:sp>
        <p:sp>
          <p:nvSpPr>
            <p:cNvPr id="41" name="Arrow: Right 40">
              <a:extLst>
                <a:ext uri="{FF2B5EF4-FFF2-40B4-BE49-F238E27FC236}">
                  <a16:creationId xmlns:a16="http://schemas.microsoft.com/office/drawing/2014/main" id="{50380D23-A9EF-43EC-A804-10460D20831E}"/>
                </a:ext>
              </a:extLst>
            </p:cNvPr>
            <p:cNvSpPr/>
            <p:nvPr/>
          </p:nvSpPr>
          <p:spPr>
            <a:xfrm flipH="1">
              <a:off x="2013818" y="3756511"/>
              <a:ext cx="1856627" cy="300341"/>
            </a:xfrm>
            <a:prstGeom prst="rightArrow">
              <a:avLst>
                <a:gd name="adj1" fmla="val 69732"/>
                <a:gd name="adj2" fmla="val 5000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b="1" dirty="0" err="1">
                  <a:solidFill>
                    <a:srgbClr val="9F002D"/>
                  </a:solidFill>
                  <a:latin typeface="Lucida Console" panose="020B0609040504020204" pitchFamily="49" charset="0"/>
                </a:rPr>
                <a:t>report.pageChanged</a:t>
              </a:r>
              <a:endParaRPr lang="en-US" sz="900" b="1" dirty="0">
                <a:solidFill>
                  <a:srgbClr val="9F002D"/>
                </a:solidFill>
                <a:latin typeface="Lucida Console" panose="020B0609040504020204" pitchFamily="49" charset="0"/>
              </a:endParaRPr>
            </a:p>
          </p:txBody>
        </p:sp>
        <p:sp>
          <p:nvSpPr>
            <p:cNvPr id="42" name="Arrow: Right 41">
              <a:extLst>
                <a:ext uri="{FF2B5EF4-FFF2-40B4-BE49-F238E27FC236}">
                  <a16:creationId xmlns:a16="http://schemas.microsoft.com/office/drawing/2014/main" id="{ACC74316-9915-4E3B-9C4F-F59D6A033D9A}"/>
                </a:ext>
              </a:extLst>
            </p:cNvPr>
            <p:cNvSpPr/>
            <p:nvPr/>
          </p:nvSpPr>
          <p:spPr>
            <a:xfrm flipH="1">
              <a:off x="2013818" y="3386337"/>
              <a:ext cx="1856626" cy="300341"/>
            </a:xfrm>
            <a:prstGeom prst="rightArrow">
              <a:avLst>
                <a:gd name="adj1" fmla="val 69732"/>
                <a:gd name="adj2" fmla="val 5000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b="1" dirty="0" err="1">
                  <a:solidFill>
                    <a:srgbClr val="9F002D"/>
                  </a:solidFill>
                  <a:latin typeface="Lucida Console" panose="020B0609040504020204" pitchFamily="49" charset="0"/>
                </a:rPr>
                <a:t>report.loaded</a:t>
              </a:r>
              <a:endParaRPr lang="en-US" sz="900" b="1" dirty="0">
                <a:solidFill>
                  <a:srgbClr val="9F002D"/>
                </a:solidFill>
                <a:latin typeface="Lucida Console" panose="020B0609040504020204" pitchFamily="49" charset="0"/>
              </a:endParaRPr>
            </a:p>
          </p:txBody>
        </p:sp>
      </p:grp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3DCC5C77-4291-48E5-8E72-A4A18C7AB103}"/>
              </a:ext>
            </a:extLst>
          </p:cNvPr>
          <p:cNvSpPr/>
          <p:nvPr/>
        </p:nvSpPr>
        <p:spPr>
          <a:xfrm>
            <a:off x="5366160" y="4843110"/>
            <a:ext cx="412926" cy="172295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FA2F4023-2DE1-4E79-AD6B-A8DFC2C5D0B2}"/>
              </a:ext>
            </a:extLst>
          </p:cNvPr>
          <p:cNvSpPr/>
          <p:nvPr/>
        </p:nvSpPr>
        <p:spPr>
          <a:xfrm flipH="1">
            <a:off x="5330130" y="5015405"/>
            <a:ext cx="440191" cy="172295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4E180ADF-6A5E-446D-99F3-669A96695EFE}"/>
              </a:ext>
            </a:extLst>
          </p:cNvPr>
          <p:cNvSpPr/>
          <p:nvPr/>
        </p:nvSpPr>
        <p:spPr>
          <a:xfrm>
            <a:off x="1629551" y="4756962"/>
            <a:ext cx="412926" cy="172295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B2886B90-F7F8-4341-85E5-150F890616FC}"/>
              </a:ext>
            </a:extLst>
          </p:cNvPr>
          <p:cNvSpPr/>
          <p:nvPr/>
        </p:nvSpPr>
        <p:spPr>
          <a:xfrm flipH="1">
            <a:off x="1593521" y="4929257"/>
            <a:ext cx="440191" cy="172295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75226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 Data in MVC View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349561"/>
            <a:ext cx="7848600" cy="286347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4648200"/>
            <a:ext cx="4057650" cy="19812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9" name="Straight Arrow Connector 8"/>
          <p:cNvCxnSpPr/>
          <p:nvPr/>
        </p:nvCxnSpPr>
        <p:spPr>
          <a:xfrm>
            <a:off x="2514600" y="2743200"/>
            <a:ext cx="2743200" cy="25908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2487168" y="4060288"/>
            <a:ext cx="2694432" cy="165471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A03E940-C607-4FE4-B8B5-7A306EEF4A0E}"/>
                  </a:ext>
                </a:extLst>
              </p14:cNvPr>
              <p14:cNvContentPartPr/>
              <p14:nvPr/>
            </p14:nvContentPartPr>
            <p14:xfrm>
              <a:off x="5873760" y="1530360"/>
              <a:ext cx="360" cy="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A03E940-C607-4FE4-B8B5-7A306EEF4A0E}"/>
                  </a:ext>
                </a:extLst>
              </p:cNvPr>
              <p:cNvPicPr/>
              <p:nvPr/>
            </p:nvPicPr>
            <p:blipFill/>
            <p:spPr/>
          </p:pic>
        </mc:Fallback>
      </mc:AlternateContent>
    </p:spTree>
    <p:extLst>
      <p:ext uri="{BB962C8B-B14F-4D97-AF65-F5344CB8AC3E}">
        <p14:creationId xmlns:p14="http://schemas.microsoft.com/office/powerpoint/2010/main" val="2619977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F44D3-369A-4BA8-A638-DAED681BC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Loading an Embedded Report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A74216-49A6-4AFB-96D0-BECA7F4CD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64" y="1371600"/>
            <a:ext cx="8566272" cy="51054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4412651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F44D3-369A-4BA8-A638-DAED681BC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Embedded Report Options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A74216-49A6-4AFB-96D0-BECA7F4CD7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851" r="37101" b="7462"/>
          <a:stretch/>
        </p:blipFill>
        <p:spPr>
          <a:xfrm>
            <a:off x="124690" y="1955802"/>
            <a:ext cx="5049826" cy="299950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64843649-D660-444C-8D8E-171E5432F6CA}"/>
              </a:ext>
            </a:extLst>
          </p:cNvPr>
          <p:cNvGrpSpPr/>
          <p:nvPr/>
        </p:nvGrpSpPr>
        <p:grpSpPr>
          <a:xfrm>
            <a:off x="4267202" y="2537690"/>
            <a:ext cx="4588163" cy="1066800"/>
            <a:chOff x="4267200" y="2537690"/>
            <a:chExt cx="4588163" cy="10668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6B2C5A5-1834-4047-9C08-4EA1D4B109B7}"/>
                </a:ext>
              </a:extLst>
            </p:cNvPr>
            <p:cNvSpPr/>
            <p:nvPr/>
          </p:nvSpPr>
          <p:spPr>
            <a:xfrm>
              <a:off x="4932218" y="2537690"/>
              <a:ext cx="3923145" cy="10668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solidFill>
                <a:srgbClr val="87451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b="1" dirty="0">
                  <a:solidFill>
                    <a:srgbClr val="87451D"/>
                  </a:solidFill>
                </a:rPr>
                <a:t>Read: </a:t>
              </a:r>
              <a:r>
                <a:rPr lang="en-US" sz="1200" dirty="0">
                  <a:solidFill>
                    <a:srgbClr val="87451D"/>
                  </a:solidFill>
                </a:rPr>
                <a:t>Allows view report only.</a:t>
              </a:r>
            </a:p>
            <a:p>
              <a:r>
                <a:rPr lang="en-US" sz="1200" b="1" dirty="0" err="1">
                  <a:solidFill>
                    <a:srgbClr val="87451D"/>
                  </a:solidFill>
                </a:rPr>
                <a:t>ReadWrite</a:t>
              </a:r>
              <a:r>
                <a:rPr lang="en-US" sz="1200" b="1" dirty="0">
                  <a:solidFill>
                    <a:srgbClr val="87451D"/>
                  </a:solidFill>
                </a:rPr>
                <a:t>: </a:t>
              </a:r>
              <a:r>
                <a:rPr lang="en-US" sz="1200" dirty="0">
                  <a:solidFill>
                    <a:srgbClr val="87451D"/>
                  </a:solidFill>
                </a:rPr>
                <a:t>Allows view, Edit and Save report.</a:t>
              </a:r>
            </a:p>
            <a:p>
              <a:r>
                <a:rPr lang="en-US" sz="1200" b="1" dirty="0">
                  <a:solidFill>
                    <a:srgbClr val="87451D"/>
                  </a:solidFill>
                </a:rPr>
                <a:t>Copy:</a:t>
              </a:r>
              <a:r>
                <a:rPr lang="en-US" sz="1200" dirty="0">
                  <a:solidFill>
                    <a:srgbClr val="87451D"/>
                  </a:solidFill>
                </a:rPr>
                <a:t> Allows Save a copy of a report using Save As.</a:t>
              </a:r>
            </a:p>
            <a:p>
              <a:r>
                <a:rPr lang="en-US" sz="1200" b="1" dirty="0">
                  <a:solidFill>
                    <a:srgbClr val="87451D"/>
                  </a:solidFill>
                </a:rPr>
                <a:t>Create:</a:t>
              </a:r>
              <a:r>
                <a:rPr lang="en-US" sz="1200" dirty="0">
                  <a:solidFill>
                    <a:srgbClr val="87451D"/>
                  </a:solidFill>
                </a:rPr>
                <a:t> Allows creating a new report.</a:t>
              </a:r>
            </a:p>
            <a:p>
              <a:r>
                <a:rPr lang="en-US" sz="1200" b="1" dirty="0">
                  <a:solidFill>
                    <a:srgbClr val="87451D"/>
                  </a:solidFill>
                </a:rPr>
                <a:t>All:</a:t>
              </a:r>
              <a:r>
                <a:rPr lang="en-US" sz="1200" dirty="0">
                  <a:solidFill>
                    <a:srgbClr val="87451D"/>
                  </a:solidFill>
                </a:rPr>
                <a:t> Allows everything.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D81F6FC5-FA72-4EA0-9700-6BEB414831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67200" y="3186546"/>
              <a:ext cx="554182" cy="26785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21ACC4-CF2F-4A5B-BC12-C677AC1DD075}"/>
              </a:ext>
            </a:extLst>
          </p:cNvPr>
          <p:cNvGrpSpPr/>
          <p:nvPr/>
        </p:nvGrpSpPr>
        <p:grpSpPr>
          <a:xfrm>
            <a:off x="3703784" y="3703782"/>
            <a:ext cx="4570845" cy="607290"/>
            <a:chOff x="3703782" y="3703782"/>
            <a:chExt cx="4570845" cy="60729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A8710D3-0989-4BF5-ABD2-3D8E892D835C}"/>
                </a:ext>
              </a:extLst>
            </p:cNvPr>
            <p:cNvSpPr/>
            <p:nvPr/>
          </p:nvSpPr>
          <p:spPr>
            <a:xfrm>
              <a:off x="5379027" y="3777672"/>
              <a:ext cx="28956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solidFill>
                <a:srgbClr val="87451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b="1" dirty="0">
                  <a:solidFill>
                    <a:srgbClr val="87451D"/>
                  </a:solidFill>
                </a:rPr>
                <a:t>View</a:t>
              </a:r>
              <a:r>
                <a:rPr lang="en-US" sz="1200" dirty="0">
                  <a:solidFill>
                    <a:srgbClr val="87451D"/>
                  </a:solidFill>
                </a:rPr>
                <a:t> - Opens report in View mode.</a:t>
              </a:r>
            </a:p>
            <a:p>
              <a:r>
                <a:rPr lang="en-US" sz="1200" b="1" dirty="0">
                  <a:solidFill>
                    <a:srgbClr val="87451D"/>
                  </a:solidFill>
                </a:rPr>
                <a:t>Edit</a:t>
              </a:r>
              <a:r>
                <a:rPr lang="en-US" sz="1200" dirty="0">
                  <a:solidFill>
                    <a:srgbClr val="87451D"/>
                  </a:solidFill>
                </a:rPr>
                <a:t> - Opens report in Edit mode.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CC0950A-EAD5-49AF-9D15-5CCB261E94FC}"/>
                </a:ext>
              </a:extLst>
            </p:cNvPr>
            <p:cNvCxnSpPr>
              <a:cxnSpLocks/>
            </p:cNvCxnSpPr>
            <p:nvPr/>
          </p:nvCxnSpPr>
          <p:spPr>
            <a:xfrm>
              <a:off x="3703782" y="3703782"/>
              <a:ext cx="1616363" cy="33250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2673153-1132-4390-9255-4EDDE0C6AEDC}"/>
              </a:ext>
            </a:extLst>
          </p:cNvPr>
          <p:cNvGrpSpPr/>
          <p:nvPr/>
        </p:nvGrpSpPr>
        <p:grpSpPr>
          <a:xfrm>
            <a:off x="2950444" y="3878119"/>
            <a:ext cx="5981121" cy="1383147"/>
            <a:chOff x="2950442" y="3878117"/>
            <a:chExt cx="5981121" cy="138314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7018F36-5B09-4CDC-815F-BA523FD28336}"/>
                </a:ext>
              </a:extLst>
            </p:cNvPr>
            <p:cNvSpPr/>
            <p:nvPr/>
          </p:nvSpPr>
          <p:spPr>
            <a:xfrm>
              <a:off x="5410200" y="4495800"/>
              <a:ext cx="3521363" cy="76546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solidFill>
                <a:srgbClr val="87451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b="1" dirty="0" err="1">
                  <a:solidFill>
                    <a:srgbClr val="87451D"/>
                  </a:solidFill>
                </a:rPr>
                <a:t>fitToWidth</a:t>
              </a:r>
              <a:r>
                <a:rPr lang="en-US" sz="1200" b="1" dirty="0">
                  <a:solidFill>
                    <a:srgbClr val="87451D"/>
                  </a:solidFill>
                </a:rPr>
                <a:t>:</a:t>
              </a:r>
              <a:r>
                <a:rPr lang="en-US" sz="1200" dirty="0">
                  <a:solidFill>
                    <a:srgbClr val="87451D"/>
                  </a:solidFill>
                </a:rPr>
                <a:t> Fit to width of host HTML element.</a:t>
              </a:r>
            </a:p>
            <a:p>
              <a:r>
                <a:rPr lang="en-US" sz="1200" b="1" dirty="0" err="1">
                  <a:solidFill>
                    <a:srgbClr val="87451D"/>
                  </a:solidFill>
                </a:rPr>
                <a:t>oneColumn</a:t>
              </a:r>
              <a:r>
                <a:rPr lang="en-US" sz="1200" b="1" dirty="0">
                  <a:solidFill>
                    <a:srgbClr val="87451D"/>
                  </a:solidFill>
                </a:rPr>
                <a:t>: </a:t>
              </a:r>
              <a:r>
                <a:rPr lang="en-US" sz="1200" dirty="0">
                  <a:solidFill>
                    <a:srgbClr val="87451D"/>
                  </a:solidFill>
                </a:rPr>
                <a:t>Opens in single column.</a:t>
              </a:r>
            </a:p>
            <a:p>
              <a:r>
                <a:rPr lang="en-US" sz="1200" b="1" dirty="0" err="1">
                  <a:solidFill>
                    <a:srgbClr val="87451D"/>
                  </a:solidFill>
                </a:rPr>
                <a:t>actualSize</a:t>
              </a:r>
              <a:r>
                <a:rPr lang="en-US" sz="1200" dirty="0">
                  <a:solidFill>
                    <a:srgbClr val="87451D"/>
                  </a:solidFill>
                </a:rPr>
                <a:t>: Actual size as designed in report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5622DCD-4B41-4F0A-AE98-7341847B80D1}"/>
                </a:ext>
              </a:extLst>
            </p:cNvPr>
            <p:cNvCxnSpPr>
              <a:cxnSpLocks/>
            </p:cNvCxnSpPr>
            <p:nvPr/>
          </p:nvCxnSpPr>
          <p:spPr>
            <a:xfrm>
              <a:off x="2950442" y="3878117"/>
              <a:ext cx="2406649" cy="88784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94197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PowerBiEmbeddedScratchpad</a:t>
            </a:r>
            <a:r>
              <a:rPr lang="en-US" dirty="0"/>
              <a:t> Sample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382000" cy="5181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hlinkClick r:id="rId2"/>
              </a:rPr>
              <a:t>https://github.com/CriticalPathTraining/PowerBiEmbeddedScratchpad</a:t>
            </a:r>
            <a:r>
              <a:rPr lang="en-US" sz="1800" b="1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619EAA-E2CC-498E-AE88-B839E6D90E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725" y="1981200"/>
            <a:ext cx="7970949" cy="421223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681653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The Power BI Embedded </a:t>
            </a:r>
            <a:r>
              <a:rPr lang="en-US" sz="2400"/>
              <a:t>Scratchpad App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4467302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Power BI Embedding Fundamentals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App Workspaces and Dedicated Capacities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Authentication with Azure Active Directory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Programming with Power BI Service API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Working with Embeddable Resources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Embedding with Power BI JavaScript API</a:t>
            </a:r>
          </a:p>
        </p:txBody>
      </p:sp>
    </p:spTree>
    <p:extLst>
      <p:ext uri="{BB962C8B-B14F-4D97-AF65-F5344CB8AC3E}">
        <p14:creationId xmlns:p14="http://schemas.microsoft.com/office/powerpoint/2010/main" val="160324239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A05595-FA56-4B20-B816-9D0DF693CF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999" y="1143000"/>
            <a:ext cx="8154951" cy="4724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AD0F56-4365-40FE-90D1-4BFDA23AE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New SPFX Web Part Project</a:t>
            </a:r>
          </a:p>
        </p:txBody>
      </p:sp>
    </p:spTree>
    <p:extLst>
      <p:ext uri="{BB962C8B-B14F-4D97-AF65-F5344CB8AC3E}">
        <p14:creationId xmlns:p14="http://schemas.microsoft.com/office/powerpoint/2010/main" val="67279257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38CC612-E2D2-49EB-BD92-CEF06B424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241" y="2514600"/>
            <a:ext cx="6724918" cy="358453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DDB7B49-DF95-4ACA-93C9-267AC6593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SharePoint Workbench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3F6A5F-17E5-4F0E-B674-FFF8FCB3EB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2523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B6046C-FB0D-4C0F-A77F-95AC45FF7F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42" y="1749371"/>
            <a:ext cx="7984935" cy="3145927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794E9E-6133-4D26-B754-8290FE7E0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Configuring Web API Permissions</a:t>
            </a:r>
          </a:p>
        </p:txBody>
      </p:sp>
    </p:spTree>
    <p:extLst>
      <p:ext uri="{BB962C8B-B14F-4D97-AF65-F5344CB8AC3E}">
        <p14:creationId xmlns:p14="http://schemas.microsoft.com/office/powerpoint/2010/main" val="192617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Power BI Service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Power BI Service API goes by other names</a:t>
            </a:r>
          </a:p>
          <a:p>
            <a:pPr lvl="1"/>
            <a:r>
              <a:rPr lang="en-US" sz="2000" dirty="0"/>
              <a:t>The Power BI REST API</a:t>
            </a:r>
          </a:p>
          <a:p>
            <a:pPr lvl="1"/>
            <a:r>
              <a:rPr lang="en-US" sz="2000" dirty="0"/>
              <a:t>The Power BI API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r>
              <a:rPr lang="en-US" sz="2400" dirty="0"/>
              <a:t>Using the Power BI Service API</a:t>
            </a:r>
          </a:p>
          <a:p>
            <a:pPr lvl="1"/>
            <a:r>
              <a:rPr lang="en-US" sz="2000" dirty="0"/>
              <a:t>Accessible by making direct REST calls against service</a:t>
            </a:r>
          </a:p>
          <a:p>
            <a:pPr lvl="1"/>
            <a:r>
              <a:rPr lang="en-US" sz="2000" dirty="0"/>
              <a:t>Accessible by using Assembly DLL that abstracts away REST calls</a:t>
            </a:r>
          </a:p>
          <a:p>
            <a:pPr lvl="1"/>
            <a:r>
              <a:rPr lang="en-US" sz="2000" dirty="0"/>
              <a:t>Assembly DLL is named </a:t>
            </a:r>
            <a:r>
              <a:rPr lang="en-US" sz="2000" b="1" dirty="0"/>
              <a:t>Microsoft.PowerBI.Api.dll</a:t>
            </a:r>
          </a:p>
          <a:p>
            <a:pPr lvl="1"/>
            <a:r>
              <a:rPr lang="en-US" sz="2000" dirty="0"/>
              <a:t>Assembly DLL part of </a:t>
            </a:r>
            <a:r>
              <a:rPr lang="en-US" sz="2000" dirty="0" err="1"/>
              <a:t>NuGet</a:t>
            </a:r>
            <a:r>
              <a:rPr lang="en-US" sz="2000" dirty="0"/>
              <a:t> package (</a:t>
            </a:r>
            <a:r>
              <a:rPr lang="en-US" sz="2000" b="1" dirty="0" err="1"/>
              <a:t>Microsoft.PowerBI.Api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Calling service requires authentication with Azure Active Directory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1143000" y="2819400"/>
            <a:ext cx="5715000" cy="1143000"/>
            <a:chOff x="1219200" y="2743200"/>
            <a:chExt cx="5715000" cy="1371600"/>
          </a:xfrm>
        </p:grpSpPr>
        <p:sp>
          <p:nvSpPr>
            <p:cNvPr id="4" name="Rectangle 3"/>
            <p:cNvSpPr/>
            <p:nvPr/>
          </p:nvSpPr>
          <p:spPr>
            <a:xfrm>
              <a:off x="1219200" y="2743200"/>
              <a:ext cx="5715000" cy="13716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accent2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1524000" y="3000636"/>
              <a:ext cx="1757278" cy="90011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Your App 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5029200" y="3000635"/>
              <a:ext cx="1631758" cy="90011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Power BI Service</a:t>
              </a:r>
            </a:p>
          </p:txBody>
        </p:sp>
        <p:cxnSp>
          <p:nvCxnSpPr>
            <p:cNvPr id="11" name="Straight Arrow Connector 10"/>
            <p:cNvCxnSpPr>
              <a:stCxn id="6" idx="3"/>
            </p:cNvCxnSpPr>
            <p:nvPr/>
          </p:nvCxnSpPr>
          <p:spPr>
            <a:xfrm flipV="1">
              <a:off x="3281278" y="3450692"/>
              <a:ext cx="1671722" cy="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9562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283D00-6187-4B28-947C-A9E5BB21B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982" y="1972310"/>
            <a:ext cx="7962774" cy="302543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DB46FFD-8BDD-4820-B3C5-FA4A157DD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Packaging Your SPFX Solution</a:t>
            </a:r>
          </a:p>
        </p:txBody>
      </p:sp>
    </p:spTree>
    <p:extLst>
      <p:ext uri="{BB962C8B-B14F-4D97-AF65-F5344CB8AC3E}">
        <p14:creationId xmlns:p14="http://schemas.microsoft.com/office/powerpoint/2010/main" val="63593164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6C07A65-EF82-4501-9219-362166F31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009" y="1916284"/>
            <a:ext cx="8130853" cy="332657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6483C7B-0D3A-47A4-A399-0A00B2C1E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 the Web Part to the App Gallery</a:t>
            </a:r>
          </a:p>
        </p:txBody>
      </p:sp>
    </p:spTree>
    <p:extLst>
      <p:ext uri="{BB962C8B-B14F-4D97-AF65-F5344CB8AC3E}">
        <p14:creationId xmlns:p14="http://schemas.microsoft.com/office/powerpoint/2010/main" val="134212521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4FDE03-C156-40C1-9AE5-174E38686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009" y="1860257"/>
            <a:ext cx="5109216" cy="324954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FEC8B02-9B91-482C-B873-670A1F05F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Configuring Trust</a:t>
            </a:r>
          </a:p>
        </p:txBody>
      </p:sp>
    </p:spTree>
    <p:extLst>
      <p:ext uri="{BB962C8B-B14F-4D97-AF65-F5344CB8AC3E}">
        <p14:creationId xmlns:p14="http://schemas.microsoft.com/office/powerpoint/2010/main" val="7275609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70ABC6B-C94B-494B-A013-DE18C7CC2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521" y="1749369"/>
            <a:ext cx="5987799" cy="38051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F9AF2AB-F1B3-45C8-AF2D-B0DB9D4F2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521" y="1749369"/>
            <a:ext cx="5987799" cy="38051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420E92-1382-40CA-9DB7-97AF7EC70B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019" y="1749369"/>
            <a:ext cx="5987799" cy="3805137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DDF8C367-6D61-4682-8C24-19A686A57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Granting Web API Permissions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05A596-B99D-48EE-A410-65856C9F49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291" y="1771545"/>
            <a:ext cx="5982531" cy="34678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E243D3-C309-4456-AC23-A39F22401E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2291" y="1749368"/>
            <a:ext cx="5880338" cy="369658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57065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658A86-49B9-4023-80AA-7F3162C50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009" y="1804230"/>
            <a:ext cx="6275119" cy="36452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02AF3B0-1F5B-4FC0-BC3C-793BBBFB6D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03" t="6808" r="15963" b="14893"/>
          <a:stretch/>
        </p:blipFill>
        <p:spPr>
          <a:xfrm>
            <a:off x="5852354" y="2058101"/>
            <a:ext cx="3069279" cy="156874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37F2AC2-883F-40FB-8753-61957549B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35" dirty="0"/>
              <a:t>Calling the Power BI Service API with </a:t>
            </a:r>
            <a:r>
              <a:rPr lang="en-US" sz="3235" b="1" dirty="0" err="1"/>
              <a:t>AadHttpClient</a:t>
            </a:r>
            <a:endParaRPr lang="en-US" sz="3235" b="1" dirty="0"/>
          </a:p>
        </p:txBody>
      </p:sp>
    </p:spTree>
    <p:extLst>
      <p:ext uri="{BB962C8B-B14F-4D97-AF65-F5344CB8AC3E}">
        <p14:creationId xmlns:p14="http://schemas.microsoft.com/office/powerpoint/2010/main" val="416702669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9F3BFC-29D9-4E72-8B71-58D92A459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982" y="1768948"/>
            <a:ext cx="4414769" cy="110793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9F17559-013C-458A-A4D1-FBC0636E1F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871" y="3204894"/>
            <a:ext cx="2521195" cy="19110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99E7C64-D2DA-4DD7-B801-9D0C46D1C3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8292" y="1749370"/>
            <a:ext cx="3571615" cy="3455149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5803BF73-E630-420B-8574-AAA47D0C2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npm</a:t>
            </a:r>
            <a:r>
              <a:rPr lang="en-US" dirty="0"/>
              <a:t> install </a:t>
            </a:r>
            <a:r>
              <a:rPr lang="en-US" dirty="0" err="1"/>
              <a:t>powerbi</a:t>
            </a:r>
            <a:r>
              <a:rPr lang="en-US" dirty="0"/>
              <a:t>-client --save</a:t>
            </a:r>
          </a:p>
        </p:txBody>
      </p:sp>
    </p:spTree>
    <p:extLst>
      <p:ext uri="{BB962C8B-B14F-4D97-AF65-F5344CB8AC3E}">
        <p14:creationId xmlns:p14="http://schemas.microsoft.com/office/powerpoint/2010/main" val="408009926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456C30-BDBB-4AE9-B497-D32483289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447800"/>
            <a:ext cx="6625755" cy="488419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18B3D61-7B16-4407-A52B-7ABB861EF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637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Power BI Embedding – The Big Picture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355600" y="1265259"/>
            <a:ext cx="8559800" cy="5181600"/>
          </a:xfrm>
        </p:spPr>
        <p:txBody>
          <a:bodyPr>
            <a:normAutofit/>
          </a:bodyPr>
          <a:lstStyle/>
          <a:p>
            <a:pPr marL="457200" indent="-514350">
              <a:spcBef>
                <a:spcPts val="400"/>
              </a:spcBef>
              <a:buFont typeface="+mj-lt"/>
              <a:buAutoNum type="arabicPeriod"/>
            </a:pPr>
            <a:r>
              <a:rPr lang="en-US" sz="1800" dirty="0"/>
              <a:t>User launches your app using a browser</a:t>
            </a:r>
          </a:p>
          <a:p>
            <a:pPr marL="514350" indent="-514350">
              <a:spcBef>
                <a:spcPts val="400"/>
              </a:spcBef>
              <a:buFont typeface="+mj-lt"/>
              <a:buAutoNum type="arabicPeriod"/>
            </a:pPr>
            <a:r>
              <a:rPr lang="en-US" sz="1800" dirty="0"/>
              <a:t>App authenticates with Azure Active Directory and obtains access token </a:t>
            </a:r>
          </a:p>
          <a:p>
            <a:pPr marL="514350" indent="-514350">
              <a:spcBef>
                <a:spcPts val="400"/>
              </a:spcBef>
              <a:buFont typeface="+mj-lt"/>
              <a:buAutoNum type="arabicPeriod"/>
            </a:pPr>
            <a:r>
              <a:rPr lang="en-US" sz="1800" dirty="0"/>
              <a:t>App uses access token to call to Power BI Service API</a:t>
            </a:r>
          </a:p>
          <a:p>
            <a:pPr marL="514350" indent="-514350">
              <a:spcBef>
                <a:spcPts val="400"/>
              </a:spcBef>
              <a:buFont typeface="+mj-lt"/>
              <a:buAutoNum type="arabicPeriod"/>
            </a:pPr>
            <a:r>
              <a:rPr lang="en-US" sz="1800" dirty="0"/>
              <a:t>App retrieves data for embedded resource and passes it to browser.</a:t>
            </a:r>
          </a:p>
          <a:p>
            <a:pPr marL="514350" indent="-514350">
              <a:spcBef>
                <a:spcPts val="400"/>
              </a:spcBef>
              <a:buFont typeface="+mj-lt"/>
              <a:buAutoNum type="arabicPeriod"/>
            </a:pPr>
            <a:r>
              <a:rPr lang="en-US" sz="1800" dirty="0"/>
              <a:t>Client-side code uses Power BI JavaScript API to create embedded resource</a:t>
            </a:r>
          </a:p>
          <a:p>
            <a:pPr marL="514350" indent="-514350">
              <a:spcBef>
                <a:spcPts val="400"/>
              </a:spcBef>
              <a:buFont typeface="+mj-lt"/>
              <a:buAutoNum type="arabicPeriod"/>
            </a:pPr>
            <a:r>
              <a:rPr lang="en-US" sz="1800" dirty="0"/>
              <a:t>Embedded resource session created between browser and Power BI service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81000" y="3429000"/>
            <a:ext cx="7924800" cy="330510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73545" y="3886201"/>
            <a:ext cx="1631758" cy="10609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User</a:t>
            </a:r>
            <a:endParaRPr lang="en-US" sz="20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2486499" y="4990031"/>
            <a:ext cx="2873212" cy="1125817"/>
            <a:chOff x="2486499" y="4990029"/>
            <a:chExt cx="2873212" cy="1125817"/>
          </a:xfrm>
        </p:grpSpPr>
        <p:sp>
          <p:nvSpPr>
            <p:cNvPr id="30" name="Rectangle 29"/>
            <p:cNvSpPr/>
            <p:nvPr/>
          </p:nvSpPr>
          <p:spPr>
            <a:xfrm>
              <a:off x="3602433" y="5215733"/>
              <a:ext cx="1757278" cy="90011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Your App </a:t>
              </a:r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>
              <a:off x="2486499" y="4990029"/>
              <a:ext cx="1034737" cy="67576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Oval 49"/>
            <p:cNvSpPr/>
            <p:nvPr/>
          </p:nvSpPr>
          <p:spPr>
            <a:xfrm>
              <a:off x="2917740" y="5237681"/>
              <a:ext cx="304801" cy="304800"/>
            </a:xfrm>
            <a:prstGeom prst="ellipse">
              <a:avLst/>
            </a:prstGeom>
            <a:solidFill>
              <a:schemeClr val="bg1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rgbClr val="9F002D"/>
                  </a:solidFill>
                </a:rPr>
                <a:t>1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417536" y="5698001"/>
            <a:ext cx="2734402" cy="944040"/>
            <a:chOff x="5417536" y="5698001"/>
            <a:chExt cx="2734402" cy="944040"/>
          </a:xfrm>
        </p:grpSpPr>
        <p:sp>
          <p:nvSpPr>
            <p:cNvPr id="33" name="Rectangle 32"/>
            <p:cNvSpPr/>
            <p:nvPr/>
          </p:nvSpPr>
          <p:spPr>
            <a:xfrm>
              <a:off x="6520180" y="5741928"/>
              <a:ext cx="1631758" cy="90011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Azure AD</a:t>
              </a:r>
            </a:p>
          </p:txBody>
        </p:sp>
        <p:cxnSp>
          <p:nvCxnSpPr>
            <p:cNvPr id="39" name="Straight Arrow Connector 38"/>
            <p:cNvCxnSpPr/>
            <p:nvPr/>
          </p:nvCxnSpPr>
          <p:spPr>
            <a:xfrm>
              <a:off x="5430838" y="5698001"/>
              <a:ext cx="1048477" cy="38031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 flipH="1" flipV="1">
              <a:off x="5417536" y="5840517"/>
              <a:ext cx="1035040" cy="38267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Oval 50"/>
            <p:cNvSpPr/>
            <p:nvPr/>
          </p:nvSpPr>
          <p:spPr>
            <a:xfrm>
              <a:off x="5800697" y="5800297"/>
              <a:ext cx="304801" cy="304800"/>
            </a:xfrm>
            <a:prstGeom prst="ellipse">
              <a:avLst/>
            </a:prstGeom>
            <a:solidFill>
              <a:schemeClr val="bg1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rgbClr val="9F002D"/>
                  </a:solidFill>
                </a:rPr>
                <a:t>2</a:t>
              </a:r>
            </a:p>
          </p:txBody>
        </p:sp>
      </p:grpSp>
      <p:sp>
        <p:nvSpPr>
          <p:cNvPr id="31" name="Rectangle 30"/>
          <p:cNvSpPr/>
          <p:nvPr/>
        </p:nvSpPr>
        <p:spPr>
          <a:xfrm>
            <a:off x="6577193" y="3686438"/>
            <a:ext cx="1631758" cy="1176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Power BI Service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5410202" y="4794769"/>
            <a:ext cx="1085797" cy="732441"/>
            <a:chOff x="5410200" y="4794767"/>
            <a:chExt cx="1085797" cy="732441"/>
          </a:xfrm>
        </p:grpSpPr>
        <p:cxnSp>
          <p:nvCxnSpPr>
            <p:cNvPr id="52" name="Straight Arrow Connector 51"/>
            <p:cNvCxnSpPr/>
            <p:nvPr/>
          </p:nvCxnSpPr>
          <p:spPr>
            <a:xfrm flipV="1">
              <a:off x="5410200" y="4794767"/>
              <a:ext cx="1085797" cy="73244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Oval 53"/>
            <p:cNvSpPr/>
            <p:nvPr/>
          </p:nvSpPr>
          <p:spPr>
            <a:xfrm>
              <a:off x="6009258" y="4867206"/>
              <a:ext cx="304801" cy="304800"/>
            </a:xfrm>
            <a:prstGeom prst="ellipse">
              <a:avLst/>
            </a:prstGeom>
            <a:solidFill>
              <a:schemeClr val="bg1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rgbClr val="9F002D"/>
                  </a:solidFill>
                </a:rPr>
                <a:t>3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2556825" y="4536028"/>
            <a:ext cx="3895752" cy="813163"/>
            <a:chOff x="2556825" y="4536026"/>
            <a:chExt cx="3895752" cy="813163"/>
          </a:xfrm>
        </p:grpSpPr>
        <p:cxnSp>
          <p:nvCxnSpPr>
            <p:cNvPr id="53" name="Straight Arrow Connector 52"/>
            <p:cNvCxnSpPr/>
            <p:nvPr/>
          </p:nvCxnSpPr>
          <p:spPr>
            <a:xfrm flipH="1">
              <a:off x="5417536" y="4536026"/>
              <a:ext cx="1035041" cy="718216"/>
            </a:xfrm>
            <a:prstGeom prst="straightConnector1">
              <a:avLst/>
            </a:prstGeom>
            <a:ln w="38100">
              <a:solidFill>
                <a:schemeClr val="accent5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Oval 58"/>
            <p:cNvSpPr/>
            <p:nvPr/>
          </p:nvSpPr>
          <p:spPr>
            <a:xfrm>
              <a:off x="5579841" y="4883169"/>
              <a:ext cx="304801" cy="30480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accent5">
                      <a:lumMod val="50000"/>
                    </a:schemeClr>
                  </a:solidFill>
                </a:rPr>
                <a:t>4</a:t>
              </a:r>
            </a:p>
          </p:txBody>
        </p:sp>
        <p:cxnSp>
          <p:nvCxnSpPr>
            <p:cNvPr id="60" name="Straight Arrow Connector 59"/>
            <p:cNvCxnSpPr/>
            <p:nvPr/>
          </p:nvCxnSpPr>
          <p:spPr>
            <a:xfrm flipH="1" flipV="1">
              <a:off x="2556825" y="4714350"/>
              <a:ext cx="978467" cy="634839"/>
            </a:xfrm>
            <a:prstGeom prst="straightConnector1">
              <a:avLst/>
            </a:prstGeom>
            <a:ln w="38100">
              <a:solidFill>
                <a:schemeClr val="accent5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Oval 60"/>
            <p:cNvSpPr/>
            <p:nvPr/>
          </p:nvSpPr>
          <p:spPr>
            <a:xfrm>
              <a:off x="2782811" y="4809055"/>
              <a:ext cx="304801" cy="30480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accent5">
                      <a:lumMod val="50000"/>
                    </a:schemeClr>
                  </a:solidFill>
                </a:rPr>
                <a:t>4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710105" y="4148154"/>
            <a:ext cx="3742473" cy="304800"/>
            <a:chOff x="2797848" y="4148154"/>
            <a:chExt cx="3654728" cy="304800"/>
          </a:xfrm>
        </p:grpSpPr>
        <p:cxnSp>
          <p:nvCxnSpPr>
            <p:cNvPr id="66" name="Straight Arrow Connector 65"/>
            <p:cNvCxnSpPr/>
            <p:nvPr/>
          </p:nvCxnSpPr>
          <p:spPr>
            <a:xfrm flipV="1">
              <a:off x="2797848" y="4274088"/>
              <a:ext cx="3654728" cy="52932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Oval 66"/>
            <p:cNvSpPr/>
            <p:nvPr/>
          </p:nvSpPr>
          <p:spPr>
            <a:xfrm>
              <a:off x="4171828" y="4148154"/>
              <a:ext cx="304801" cy="304800"/>
            </a:xfrm>
            <a:prstGeom prst="ellipse">
              <a:avLst/>
            </a:prstGeom>
            <a:solidFill>
              <a:schemeClr val="accent2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rgbClr val="9F002D"/>
                  </a:solidFill>
                </a:rPr>
                <a:t>6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2514602" y="3516763"/>
            <a:ext cx="565843" cy="608466"/>
            <a:chOff x="2398265" y="3516763"/>
            <a:chExt cx="565843" cy="608466"/>
          </a:xfrm>
        </p:grpSpPr>
        <p:sp>
          <p:nvSpPr>
            <p:cNvPr id="19" name="Freeform: Shape 18"/>
            <p:cNvSpPr/>
            <p:nvPr/>
          </p:nvSpPr>
          <p:spPr>
            <a:xfrm>
              <a:off x="2398265" y="3686436"/>
              <a:ext cx="540443" cy="438793"/>
            </a:xfrm>
            <a:custGeom>
              <a:avLst/>
              <a:gdLst>
                <a:gd name="connsiteX0" fmla="*/ 0 w 244776"/>
                <a:gd name="connsiteY0" fmla="*/ 126439 h 222795"/>
                <a:gd name="connsiteX1" fmla="*/ 46593 w 244776"/>
                <a:gd name="connsiteY1" fmla="*/ 15779 h 222795"/>
                <a:gd name="connsiteX2" fmla="*/ 157253 w 244776"/>
                <a:gd name="connsiteY2" fmla="*/ 9955 h 222795"/>
                <a:gd name="connsiteX3" fmla="*/ 244616 w 244776"/>
                <a:gd name="connsiteY3" fmla="*/ 103142 h 222795"/>
                <a:gd name="connsiteX4" fmla="*/ 180550 w 244776"/>
                <a:gd name="connsiteY4" fmla="*/ 207977 h 222795"/>
                <a:gd name="connsiteX5" fmla="*/ 168902 w 244776"/>
                <a:gd name="connsiteY5" fmla="*/ 219626 h 222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4776" h="222795">
                  <a:moveTo>
                    <a:pt x="0" y="126439"/>
                  </a:moveTo>
                  <a:cubicBezTo>
                    <a:pt x="10192" y="80816"/>
                    <a:pt x="20384" y="35193"/>
                    <a:pt x="46593" y="15779"/>
                  </a:cubicBezTo>
                  <a:cubicBezTo>
                    <a:pt x="72802" y="-3635"/>
                    <a:pt x="124249" y="-4605"/>
                    <a:pt x="157253" y="9955"/>
                  </a:cubicBezTo>
                  <a:cubicBezTo>
                    <a:pt x="190257" y="24515"/>
                    <a:pt x="240733" y="70138"/>
                    <a:pt x="244616" y="103142"/>
                  </a:cubicBezTo>
                  <a:cubicBezTo>
                    <a:pt x="248499" y="136146"/>
                    <a:pt x="180550" y="207977"/>
                    <a:pt x="180550" y="207977"/>
                  </a:cubicBezTo>
                  <a:cubicBezTo>
                    <a:pt x="167931" y="227391"/>
                    <a:pt x="168416" y="223508"/>
                    <a:pt x="168902" y="219626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Oval 35"/>
            <p:cNvSpPr/>
            <p:nvPr/>
          </p:nvSpPr>
          <p:spPr>
            <a:xfrm>
              <a:off x="2659307" y="3516763"/>
              <a:ext cx="304801" cy="30480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accent5">
                      <a:lumMod val="50000"/>
                    </a:schemeClr>
                  </a:solidFill>
                </a:rPr>
                <a:t>5</a:t>
              </a:r>
            </a:p>
          </p:txBody>
        </p:sp>
      </p:grpSp>
      <p:sp>
        <p:nvSpPr>
          <p:cNvPr id="20" name="Rectangle 19"/>
          <p:cNvSpPr/>
          <p:nvPr/>
        </p:nvSpPr>
        <p:spPr>
          <a:xfrm>
            <a:off x="2024303" y="3985763"/>
            <a:ext cx="685800" cy="62969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iFrame</a:t>
            </a:r>
            <a:endParaRPr lang="en-US" sz="12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6320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2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Party Embedding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 authenticates current user with Azure AD</a:t>
            </a:r>
          </a:p>
          <a:p>
            <a:pPr lvl="1"/>
            <a:r>
              <a:rPr lang="en-US" dirty="0"/>
              <a:t>Your code accesses Power BI Service as current user</a:t>
            </a:r>
          </a:p>
          <a:p>
            <a:pPr lvl="1"/>
            <a:r>
              <a:rPr lang="en-US" dirty="0"/>
              <a:t>Embedding requires Azure AD access token for user</a:t>
            </a:r>
          </a:p>
          <a:p>
            <a:pPr lvl="1"/>
            <a:r>
              <a:rPr lang="en-US" dirty="0"/>
              <a:t>User requires Azure AD account and Power BI license</a:t>
            </a:r>
          </a:p>
          <a:p>
            <a:pPr lvl="1"/>
            <a:r>
              <a:rPr lang="en-US" dirty="0"/>
              <a:t>Your code has access to whatever user has access to</a:t>
            </a:r>
          </a:p>
          <a:p>
            <a:pPr lvl="1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09600" y="3922349"/>
            <a:ext cx="7924800" cy="269550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14400" y="5141551"/>
            <a:ext cx="1631758" cy="1176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User</a:t>
            </a:r>
            <a:endParaRPr lang="en-US" sz="2000" dirty="0"/>
          </a:p>
        </p:txBody>
      </p:sp>
      <p:sp>
        <p:nvSpPr>
          <p:cNvPr id="20" name="Rectangle 19"/>
          <p:cNvSpPr/>
          <p:nvPr/>
        </p:nvSpPr>
        <p:spPr>
          <a:xfrm>
            <a:off x="6724879" y="5163112"/>
            <a:ext cx="1631758" cy="1176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Power BI Service</a:t>
            </a:r>
          </a:p>
        </p:txBody>
      </p:sp>
      <p:cxnSp>
        <p:nvCxnSpPr>
          <p:cNvPr id="32" name="Straight Arrow Connector 31"/>
          <p:cNvCxnSpPr>
            <a:stCxn id="37" idx="3"/>
          </p:cNvCxnSpPr>
          <p:nvPr/>
        </p:nvCxnSpPr>
        <p:spPr>
          <a:xfrm>
            <a:off x="3200400" y="5751149"/>
            <a:ext cx="338828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2370500" y="5370149"/>
            <a:ext cx="829900" cy="762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iFrame</a:t>
            </a:r>
            <a:endParaRPr lang="en-US" sz="1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971800" y="4150949"/>
            <a:ext cx="3200400" cy="609600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5">
                    <a:lumMod val="50000"/>
                  </a:schemeClr>
                </a:solidFill>
              </a:rPr>
              <a:t>Embed URL for Power BI resource</a:t>
            </a:r>
          </a:p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5">
                    <a:lumMod val="50000"/>
                  </a:schemeClr>
                </a:solidFill>
              </a:rPr>
              <a:t>Access Token for current user</a:t>
            </a:r>
          </a:p>
        </p:txBody>
      </p:sp>
      <p:cxnSp>
        <p:nvCxnSpPr>
          <p:cNvPr id="42" name="Straight Arrow Connector 41"/>
          <p:cNvCxnSpPr/>
          <p:nvPr/>
        </p:nvCxnSpPr>
        <p:spPr>
          <a:xfrm flipH="1">
            <a:off x="3048000" y="4760549"/>
            <a:ext cx="381000" cy="504894"/>
          </a:xfrm>
          <a:prstGeom prst="straightConnector1">
            <a:avLst/>
          </a:prstGeom>
          <a:ln w="28575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7356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 Party Embedding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304800" y="1447800"/>
            <a:ext cx="8610600" cy="5181600"/>
          </a:xfrm>
        </p:spPr>
        <p:txBody>
          <a:bodyPr/>
          <a:lstStyle/>
          <a:p>
            <a:r>
              <a:rPr lang="en-US" dirty="0"/>
              <a:t>App authenticates using Master User Account</a:t>
            </a:r>
          </a:p>
          <a:p>
            <a:pPr lvl="1"/>
            <a:r>
              <a:rPr lang="en-US" dirty="0"/>
              <a:t>Your code accesses Power BI Service as master user</a:t>
            </a:r>
          </a:p>
          <a:p>
            <a:pPr lvl="1"/>
            <a:r>
              <a:rPr lang="en-US" dirty="0"/>
              <a:t>Embedding uses embed token instead of access token</a:t>
            </a:r>
          </a:p>
          <a:p>
            <a:pPr lvl="1"/>
            <a:r>
              <a:rPr lang="en-US" dirty="0"/>
              <a:t>Users don’t need AAD accounts and Power BI licenses</a:t>
            </a:r>
          </a:p>
          <a:p>
            <a:pPr lvl="1"/>
            <a:r>
              <a:rPr lang="en-US" dirty="0"/>
              <a:t>Your code has access to whatever master has access to</a:t>
            </a:r>
          </a:p>
          <a:p>
            <a:pPr lvl="1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09600" y="3922349"/>
            <a:ext cx="7924800" cy="269550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14400" y="5141551"/>
            <a:ext cx="1631758" cy="1176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User</a:t>
            </a:r>
            <a:endParaRPr lang="en-US" sz="2000" dirty="0"/>
          </a:p>
        </p:txBody>
      </p:sp>
      <p:sp>
        <p:nvSpPr>
          <p:cNvPr id="20" name="Rectangle 19"/>
          <p:cNvSpPr/>
          <p:nvPr/>
        </p:nvSpPr>
        <p:spPr>
          <a:xfrm>
            <a:off x="6724879" y="5163112"/>
            <a:ext cx="1631758" cy="1176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Power BI Service</a:t>
            </a:r>
          </a:p>
        </p:txBody>
      </p:sp>
      <p:cxnSp>
        <p:nvCxnSpPr>
          <p:cNvPr id="32" name="Straight Arrow Connector 31"/>
          <p:cNvCxnSpPr>
            <a:stCxn id="37" idx="3"/>
          </p:cNvCxnSpPr>
          <p:nvPr/>
        </p:nvCxnSpPr>
        <p:spPr>
          <a:xfrm>
            <a:off x="3200400" y="5751149"/>
            <a:ext cx="338828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2370500" y="5370149"/>
            <a:ext cx="829900" cy="762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iFrame</a:t>
            </a:r>
            <a:endParaRPr lang="en-US" sz="1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971800" y="4150949"/>
            <a:ext cx="4267200" cy="609600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5">
                    <a:lumMod val="50000"/>
                  </a:schemeClr>
                </a:solidFill>
              </a:rPr>
              <a:t>Embed URL for Power BI resource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5">
                    <a:lumMod val="50000"/>
                  </a:schemeClr>
                </a:solidFill>
              </a:rPr>
              <a:t>Embed Token created with master user account</a:t>
            </a:r>
          </a:p>
        </p:txBody>
      </p:sp>
      <p:cxnSp>
        <p:nvCxnSpPr>
          <p:cNvPr id="42" name="Straight Arrow Connector 41"/>
          <p:cNvCxnSpPr/>
          <p:nvPr/>
        </p:nvCxnSpPr>
        <p:spPr>
          <a:xfrm flipH="1">
            <a:off x="3048000" y="4760549"/>
            <a:ext cx="381000" cy="504894"/>
          </a:xfrm>
          <a:prstGeom prst="straightConnector1">
            <a:avLst/>
          </a:prstGeom>
          <a:ln w="28575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830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PT_Wave15">
  <a:themeElements>
    <a:clrScheme name="Custom 4">
      <a:dk1>
        <a:sysClr val="windowText" lastClr="000000"/>
      </a:dk1>
      <a:lt1>
        <a:sysClr val="window" lastClr="FFFFFF"/>
      </a:lt1>
      <a:dk2>
        <a:srgbClr val="60001B"/>
      </a:dk2>
      <a:lt2>
        <a:srgbClr val="EEECE1"/>
      </a:lt2>
      <a:accent1>
        <a:srgbClr val="9F002D"/>
      </a:accent1>
      <a:accent2>
        <a:srgbClr val="FFBF05"/>
      </a:accent2>
      <a:accent3>
        <a:srgbClr val="198CFF"/>
      </a:accent3>
      <a:accent4>
        <a:srgbClr val="826000"/>
      </a:accent4>
      <a:accent5>
        <a:srgbClr val="339933"/>
      </a:accent5>
      <a:accent6>
        <a:srgbClr val="CC3300"/>
      </a:accent6>
      <a:hlink>
        <a:srgbClr val="9F002D"/>
      </a:hlink>
      <a:folHlink>
        <a:srgbClr val="9F002D"/>
      </a:folHlink>
    </a:clrScheme>
    <a:fontScheme name="TPG Font Theme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outs:outSpaceData xmlns:outs="http://schemas.microsoft.com/office/2009/outspace/metadata">
  <outs:relatedDates>
    <outs:relatedDate>
      <outs:type>3</outs:type>
      <outs:displayName>Last Modified</outs:displayName>
      <outs:dateTime>2009-06-02T14:56:26Z</outs:dateTime>
      <outs:isPinned>true</outs:isPinned>
    </outs:relatedDate>
    <outs:relatedDate>
      <outs:type>2</outs:type>
      <outs:displayName>Created</outs:displayName>
      <outs:dateTime>2009-09-04T10:04:24Z</outs:dateTime>
      <outs:isPinned>true</outs:isPinned>
    </outs:relatedDate>
    <outs:relatedDate>
      <outs:type>4</outs:type>
      <outs:displayName>Last Printed</outs:displayName>
      <outs:dateTime/>
      <outs:isPinned>true</outs:isPinned>
    </outs:relatedDate>
  </outs:relatedDates>
  <outs:relatedDocuments/>
  <outs:relatedPeople>
    <outs:relatedPeopleItem>
      <outs:category>Author</outs:category>
      <outs:people>
        <outs:relatedPerson>
          <outs:displayName>Andrew Connell</outs:displayName>
          <outs:accountName/>
        </outs:relatedPerson>
      </outs:people>
      <outs:source>0</outs:source>
      <outs:isPinned>true</outs:isPinned>
    </outs:relatedPeopleItem>
    <outs:relatedPeopleItem>
      <outs:category>Last modified by</outs:category>
      <outs:people/>
      <outs:source>0</outs:source>
      <outs:isPinned>true</outs:isPinned>
    </outs:relatedPeopleItem>
    <outs:relatedPeopleItem>
      <outs:category>Manager</outs:category>
      <outs:people/>
      <outs:source>0</outs:source>
      <outs:isPinned>false</outs:isPinned>
    </outs:relatedPeopleItem>
  </outs:relatedPeople>
  <propertyMetadataList xmlns="http://schemas.microsoft.com/office/2009/outspace/metadata">
    <propertyMetadata>
      <type>0</type>
      <propertyId>2228224</propertyId>
      <propertyName/>
      <isPinned>true</isPinned>
    </propertyMetadata>
    <propertyMetadata>
      <type>0</type>
      <propertyId>1114115</propertyId>
      <propertyName/>
      <isPinned>true</isPinned>
    </propertyMetadata>
    <propertyMetadata>
      <type>0</type>
      <propertyId>1114117</propertyId>
      <propertyName/>
      <isPinned>true</isPinned>
    </propertyMetadata>
    <propertyMetadata>
      <type>0</type>
      <propertyId>589825</propertyId>
      <propertyName/>
      <isPinned>false</isPinned>
    </propertyMetadata>
    <propertyMetadata>
      <type>0</type>
      <propertyId>1114116</propertyId>
      <propertyName/>
      <isPinned>false</isPinned>
    </propertyMetadata>
    <propertyMetadata>
      <type>0</type>
      <propertyId>14</propertyId>
      <propertyName/>
      <isPinned>true</isPinned>
    </propertyMetadata>
    <propertyMetadata>
      <type>0</type>
      <propertyId>8</propertyId>
      <propertyName/>
      <isPinned>true</isPinned>
    </propertyMetadata>
    <propertyMetadata>
      <type>0</type>
      <propertyId>6</propertyId>
      <propertyName/>
      <isPinned>false</isPinned>
    </propertyMetadata>
    <propertyMetadata>
      <type>0</type>
      <propertyId>1114118</propertyId>
      <propertyName/>
      <isPinned>false</isPinned>
    </propertyMetadata>
    <propertyMetadata>
      <type>0</type>
      <propertyId>1179649</propertyId>
      <propertyName/>
      <isPinned>false</isPinned>
    </propertyMetadata>
    <propertyMetadata>
      <type>0</type>
      <propertyId>655365</propertyId>
      <propertyName/>
      <isPinned>false</isPinned>
    </propertyMetadata>
    <propertyMetadata>
      <type>0</type>
      <propertyId>1</propertyId>
      <propertyName/>
      <isPinned>false</isPinned>
    </propertyMetadata>
    <propertyMetadata>
      <type>0</type>
      <propertyId>0</propertyId>
      <propertyName/>
      <isPinned>true</isPinned>
    </propertyMetadata>
    <propertyMetadata>
      <type>0</type>
      <propertyId>13</propertyId>
      <propertyName/>
      <isPinned>false</isPinned>
    </propertyMetadata>
    <propertyMetadata>
      <type>0</type>
      <propertyId>1179653</propertyId>
      <propertyName/>
      <isPinned>false</isPinned>
    </propertyMetadata>
    <propertyMetadata>
      <type>0</type>
      <propertyId>22</propertyId>
      <propertyName/>
      <isPinned>false</isPinned>
    </propertyMetadata>
  </propertyMetadataList>
  <outs:corruptMetadataWasLost/>
</outs:outSpaceData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3F7775CCE86F349BB7C51FB3CE6B150" ma:contentTypeVersion="0" ma:contentTypeDescription="Create a new document." ma:contentTypeScope="" ma:versionID="bb563817a2861b6b5994bd26a2ba9e40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865FC99-B6BD-4E98-8312-F4F432C217EA}">
  <ds:schemaRefs>
    <ds:schemaRef ds:uri="http://schemas.microsoft.com/office/2009/outspace/metadata"/>
  </ds:schemaRefs>
</ds:datastoreItem>
</file>

<file path=customXml/itemProps2.xml><?xml version="1.0" encoding="utf-8"?>
<ds:datastoreItem xmlns:ds="http://schemas.openxmlformats.org/officeDocument/2006/customXml" ds:itemID="{A5547237-B119-45CA-BEFC-A2DA2BDB03E7}">
  <ds:schemaRefs>
    <ds:schemaRef ds:uri="http://purl.org/dc/terms/"/>
    <ds:schemaRef ds:uri="http://schemas.microsoft.com/office/2006/documentManagement/types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3F8C001-70B3-4AE4-BEC2-202AE4E30C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4.xml><?xml version="1.0" encoding="utf-8"?>
<ds:datastoreItem xmlns:ds="http://schemas.openxmlformats.org/officeDocument/2006/customXml" ds:itemID="{6034B84F-8F8E-48B7-9EFF-C7DE1A66BD7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CPT_Wave15</Template>
  <TotalTime>23906</TotalTime>
  <Words>1991</Words>
  <Application>Microsoft Office PowerPoint</Application>
  <PresentationFormat>On-screen Show (4:3)</PresentationFormat>
  <Paragraphs>383</Paragraphs>
  <Slides>66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2" baseType="lpstr">
      <vt:lpstr>Arial</vt:lpstr>
      <vt:lpstr>Arial Black</vt:lpstr>
      <vt:lpstr>Calibri</vt:lpstr>
      <vt:lpstr>Lucida Console</vt:lpstr>
      <vt:lpstr>Wingdings</vt:lpstr>
      <vt:lpstr>CPT_Wave15</vt:lpstr>
      <vt:lpstr>Developing with Power BI Embedding</vt:lpstr>
      <vt:lpstr>Critical Path Training https://www.CriticalPathTraining.com </vt:lpstr>
      <vt:lpstr>Agenda</vt:lpstr>
      <vt:lpstr>Agenda</vt:lpstr>
      <vt:lpstr>The Power BI Service</vt:lpstr>
      <vt:lpstr>The Power BI Service API</vt:lpstr>
      <vt:lpstr>Power BI Embedding – The Big Picture</vt:lpstr>
      <vt:lpstr>First Party Embedding</vt:lpstr>
      <vt:lpstr>Third Party Embedding</vt:lpstr>
      <vt:lpstr>First Party vs Third Party Embedding</vt:lpstr>
      <vt:lpstr>NuGet Packages Required in MVC Project</vt:lpstr>
      <vt:lpstr>The Daily Reporter Pro Sample App</vt:lpstr>
      <vt:lpstr>Agenda</vt:lpstr>
      <vt:lpstr>Understanding App Workspaces</vt:lpstr>
      <vt:lpstr>Dedicated Capacities</vt:lpstr>
      <vt:lpstr>P SKUs (P is for Premium)</vt:lpstr>
      <vt:lpstr>Managing Power BI Premium Capacities</vt:lpstr>
      <vt:lpstr>Associating Workspaces with Capacities</vt:lpstr>
      <vt:lpstr>EM SKUs (EM is for Embedded)</vt:lpstr>
      <vt:lpstr>A SKUs (A is for Azure) </vt:lpstr>
      <vt:lpstr>Creating the Power BI Embedded Service</vt:lpstr>
      <vt:lpstr>Azure Capacity Pricing Tiers</vt:lpstr>
      <vt:lpstr>Managing Power BI Embedded Capacities</vt:lpstr>
      <vt:lpstr>PBI Capacity SKU Decoder Ring</vt:lpstr>
      <vt:lpstr>Agenda</vt:lpstr>
      <vt:lpstr>Tenants and Organizational Accounts</vt:lpstr>
      <vt:lpstr>Creating an Azure AD Application</vt:lpstr>
      <vt:lpstr>Application Permissions</vt:lpstr>
      <vt:lpstr>1st Party Embedding vs 3rd Party Embedding</vt:lpstr>
      <vt:lpstr>Registering an App with Azure AD</vt:lpstr>
      <vt:lpstr>PbiEmbeddingManger Class</vt:lpstr>
      <vt:lpstr>Data Required for AAD Authentication</vt:lpstr>
      <vt:lpstr>Getting an Access Token for the Master User</vt:lpstr>
      <vt:lpstr>Agenda</vt:lpstr>
      <vt:lpstr>The Power BI Service API</vt:lpstr>
      <vt:lpstr>Initializing an Instance of PowerBIClient</vt:lpstr>
      <vt:lpstr>MVC Controllers and Views</vt:lpstr>
      <vt:lpstr>Back to the DailyReporterPro Application</vt:lpstr>
      <vt:lpstr>MVC View Models</vt:lpstr>
      <vt:lpstr>Agenda</vt:lpstr>
      <vt:lpstr>Embeddable Resources</vt:lpstr>
      <vt:lpstr>Report and Dataset Info</vt:lpstr>
      <vt:lpstr>Embed Tokens</vt:lpstr>
      <vt:lpstr>View Model with Embed Data for Report</vt:lpstr>
      <vt:lpstr>Agenda</vt:lpstr>
      <vt:lpstr>Power BI JavaScript API (PBIJS)</vt:lpstr>
      <vt:lpstr>Hello World with Power BI Embedding</vt:lpstr>
      <vt:lpstr>Report Embedding Architecture</vt:lpstr>
      <vt:lpstr>Post Message Communications Flow</vt:lpstr>
      <vt:lpstr>A Promise-based Programming Model</vt:lpstr>
      <vt:lpstr>Embedding Data in MVC View</vt:lpstr>
      <vt:lpstr>Loading an Embedded Report</vt:lpstr>
      <vt:lpstr>Embedded Report Options</vt:lpstr>
      <vt:lpstr>PowerBiEmbeddedScratchpad Sample</vt:lpstr>
      <vt:lpstr>The Power BI Embedded Scratchpad App</vt:lpstr>
      <vt:lpstr>Summary</vt:lpstr>
      <vt:lpstr>Create a New SPFX Web Part Project</vt:lpstr>
      <vt:lpstr>SharePoint Workbench</vt:lpstr>
      <vt:lpstr>Configuring Web API Permissions</vt:lpstr>
      <vt:lpstr>Packaging Your SPFX Solution</vt:lpstr>
      <vt:lpstr>Deploy the Web Part to the App Gallery</vt:lpstr>
      <vt:lpstr>Configuring Trust</vt:lpstr>
      <vt:lpstr>Granting Web API Permissions</vt:lpstr>
      <vt:lpstr>Calling the Power BI Service API with AadHttpClient</vt:lpstr>
      <vt:lpstr>npm install powerbi-client --save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with Power BI Embedding</dc:title>
  <dc:creator>Ted Pattison</dc:creator>
  <cp:lastModifiedBy>Ted Pattison</cp:lastModifiedBy>
  <cp:revision>399</cp:revision>
  <dcterms:created xsi:type="dcterms:W3CDTF">2012-04-13T19:17:02Z</dcterms:created>
  <dcterms:modified xsi:type="dcterms:W3CDTF">2018-06-14T15:30:45Z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ublisher">
    <vt:lpwstr>Critical Path Training, LLC</vt:lpwstr>
  </property>
  <property fmtid="{D5CDD505-2E9C-101B-9397-08002B2CF9AE}" pid="3" name="ContentTypeId">
    <vt:lpwstr>0x01010043F7775CCE86F349BB7C51FB3CE6B150</vt:lpwstr>
  </property>
</Properties>
</file>